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6" r:id="rId6"/>
    <p:sldId id="267" r:id="rId7"/>
    <p:sldId id="272" r:id="rId8"/>
    <p:sldId id="268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Bold" panose="020B0606030504020204" pitchFamily="34" charset="0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ikeAZQSRB6UqyFsXT06aZ545E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68" d="100"/>
          <a:sy n="68" d="100"/>
        </p:scale>
        <p:origin x="90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spoffice@alineainternational.com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hyperlink" Target="https://twitter.com/PSP_CanUa?fbclid=IwAR15cJO_YlYdaLjy1vVtYVgpOx3ZrKLKEZ9dGl0MjPpXxjW0ICbQW7MtUVA" TargetMode="External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524000" y="1399885"/>
            <a:ext cx="9136515" cy="7487230"/>
          </a:xfrm>
          <a:custGeom>
            <a:avLst/>
            <a:gdLst/>
            <a:ahLst/>
            <a:cxnLst/>
            <a:rect l="l" t="t" r="r" b="b"/>
            <a:pathLst>
              <a:path w="9136515" h="7487230" extrusionOk="0">
                <a:moveTo>
                  <a:pt x="0" y="0"/>
                </a:moveTo>
                <a:lnTo>
                  <a:pt x="9136515" y="0"/>
                </a:lnTo>
                <a:lnTo>
                  <a:pt x="9136515" y="7487230"/>
                </a:lnTo>
                <a:lnTo>
                  <a:pt x="0" y="7487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/>
          <p:nvPr/>
        </p:nvSpPr>
        <p:spPr>
          <a:xfrm>
            <a:off x="12925685" y="4156349"/>
            <a:ext cx="1387841" cy="1869365"/>
          </a:xfrm>
          <a:custGeom>
            <a:avLst/>
            <a:gdLst/>
            <a:ahLst/>
            <a:cxnLst/>
            <a:rect l="l" t="t" r="r" b="b"/>
            <a:pathLst>
              <a:path w="311044" h="418964" extrusionOk="0">
                <a:moveTo>
                  <a:pt x="0" y="0"/>
                </a:moveTo>
                <a:lnTo>
                  <a:pt x="311044" y="0"/>
                </a:lnTo>
                <a:lnTo>
                  <a:pt x="311044" y="418964"/>
                </a:lnTo>
                <a:lnTo>
                  <a:pt x="0" y="418964"/>
                </a:lnTo>
                <a:lnTo>
                  <a:pt x="0" y="0"/>
                </a:lnTo>
              </a:path>
            </a:pathLst>
          </a:custGeom>
          <a:solidFill>
            <a:srgbClr val="3C8CC6"/>
          </a:solid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0" name="Google Shape;90;p2"/>
          <p:cNvSpPr/>
          <p:nvPr/>
        </p:nvSpPr>
        <p:spPr>
          <a:xfrm>
            <a:off x="11537845" y="5736899"/>
            <a:ext cx="2775681" cy="3729770"/>
          </a:xfrm>
          <a:custGeom>
            <a:avLst/>
            <a:gdLst/>
            <a:ahLst/>
            <a:cxnLst/>
            <a:rect l="l" t="t" r="r" b="b"/>
            <a:pathLst>
              <a:path w="2775681" h="3729770" extrusionOk="0">
                <a:moveTo>
                  <a:pt x="0" y="0"/>
                </a:moveTo>
                <a:lnTo>
                  <a:pt x="2775681" y="0"/>
                </a:lnTo>
                <a:lnTo>
                  <a:pt x="2775681" y="3729770"/>
                </a:lnTo>
                <a:lnTo>
                  <a:pt x="0" y="3729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91374" t="-28128" r="-78038" b="-26517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1" name="Google Shape;91;p2"/>
          <p:cNvSpPr/>
          <p:nvPr/>
        </p:nvSpPr>
        <p:spPr>
          <a:xfrm>
            <a:off x="14313526" y="0"/>
            <a:ext cx="3974474" cy="4174613"/>
          </a:xfrm>
          <a:custGeom>
            <a:avLst/>
            <a:gdLst/>
            <a:ahLst/>
            <a:cxnLst/>
            <a:rect l="l" t="t" r="r" b="b"/>
            <a:pathLst>
              <a:path w="3974474" h="4174613" extrusionOk="0">
                <a:moveTo>
                  <a:pt x="0" y="0"/>
                </a:moveTo>
                <a:lnTo>
                  <a:pt x="3974474" y="0"/>
                </a:lnTo>
                <a:lnTo>
                  <a:pt x="3974474" y="4174613"/>
                </a:lnTo>
                <a:lnTo>
                  <a:pt x="0" y="4174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2292" t="-4902" r="-70618" b="-16710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2" name="Google Shape;92;p2"/>
          <p:cNvSpPr/>
          <p:nvPr/>
        </p:nvSpPr>
        <p:spPr>
          <a:xfrm>
            <a:off x="14313526" y="4174613"/>
            <a:ext cx="3974474" cy="5495760"/>
          </a:xfrm>
          <a:custGeom>
            <a:avLst/>
            <a:gdLst/>
            <a:ahLst/>
            <a:cxnLst/>
            <a:rect l="l" t="t" r="r" b="b"/>
            <a:pathLst>
              <a:path w="3974474" h="5495760" extrusionOk="0">
                <a:moveTo>
                  <a:pt x="0" y="0"/>
                </a:moveTo>
                <a:lnTo>
                  <a:pt x="3974474" y="0"/>
                </a:lnTo>
                <a:lnTo>
                  <a:pt x="3974474" y="5495760"/>
                </a:lnTo>
                <a:lnTo>
                  <a:pt x="0" y="5495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61723" r="-45680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3" name="Google Shape;93;p2"/>
          <p:cNvSpPr/>
          <p:nvPr/>
        </p:nvSpPr>
        <p:spPr>
          <a:xfrm>
            <a:off x="6251849" y="5736899"/>
            <a:ext cx="904914" cy="4139935"/>
          </a:xfrm>
          <a:custGeom>
            <a:avLst/>
            <a:gdLst/>
            <a:ahLst/>
            <a:cxnLst/>
            <a:rect l="l" t="t" r="r" b="b"/>
            <a:pathLst>
              <a:path w="202810" h="927846" extrusionOk="0">
                <a:moveTo>
                  <a:pt x="0" y="0"/>
                </a:moveTo>
                <a:lnTo>
                  <a:pt x="202810" y="0"/>
                </a:lnTo>
                <a:lnTo>
                  <a:pt x="202810" y="927846"/>
                </a:lnTo>
                <a:lnTo>
                  <a:pt x="0" y="927846"/>
                </a:lnTo>
                <a:lnTo>
                  <a:pt x="0" y="0"/>
                </a:lnTo>
              </a:path>
            </a:pathLst>
          </a:custGeom>
          <a:solidFill>
            <a:srgbClr val="4F7CB9"/>
          </a:solid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4" name="Google Shape;94;p2"/>
          <p:cNvSpPr/>
          <p:nvPr/>
        </p:nvSpPr>
        <p:spPr>
          <a:xfrm>
            <a:off x="6993957" y="5736899"/>
            <a:ext cx="4543888" cy="3729770"/>
          </a:xfrm>
          <a:custGeom>
            <a:avLst/>
            <a:gdLst/>
            <a:ahLst/>
            <a:cxnLst/>
            <a:rect l="l" t="t" r="r" b="b"/>
            <a:pathLst>
              <a:path w="4543888" h="3729770" extrusionOk="0">
                <a:moveTo>
                  <a:pt x="0" y="0"/>
                </a:moveTo>
                <a:lnTo>
                  <a:pt x="4543888" y="0"/>
                </a:lnTo>
                <a:lnTo>
                  <a:pt x="4543888" y="3729770"/>
                </a:lnTo>
                <a:lnTo>
                  <a:pt x="0" y="3729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8210" r="-42988" b="-10290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5" name="Google Shape;95;p2"/>
          <p:cNvSpPr/>
          <p:nvPr/>
        </p:nvSpPr>
        <p:spPr>
          <a:xfrm>
            <a:off x="0" y="9466669"/>
            <a:ext cx="18288000" cy="820331"/>
          </a:xfrm>
          <a:custGeom>
            <a:avLst/>
            <a:gdLst/>
            <a:ahLst/>
            <a:cxnLst/>
            <a:rect l="l" t="t" r="r" b="b"/>
            <a:pathLst>
              <a:path w="4098722" h="183853" extrusionOk="0">
                <a:moveTo>
                  <a:pt x="0" y="0"/>
                </a:moveTo>
                <a:lnTo>
                  <a:pt x="4098722" y="0"/>
                </a:lnTo>
                <a:lnTo>
                  <a:pt x="4098722" y="183853"/>
                </a:lnTo>
                <a:lnTo>
                  <a:pt x="0" y="183853"/>
                </a:lnTo>
                <a:lnTo>
                  <a:pt x="0" y="0"/>
                </a:lnTo>
              </a:path>
            </a:pathLst>
          </a:custGeom>
          <a:solidFill>
            <a:srgbClr val="0B153A"/>
          </a:solid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6" name="Google Shape;96;p2"/>
          <p:cNvSpPr/>
          <p:nvPr/>
        </p:nvSpPr>
        <p:spPr>
          <a:xfrm>
            <a:off x="0" y="0"/>
            <a:ext cx="14313526" cy="679990"/>
          </a:xfrm>
          <a:custGeom>
            <a:avLst/>
            <a:gdLst/>
            <a:ahLst/>
            <a:cxnLst/>
            <a:rect l="l" t="t" r="r" b="b"/>
            <a:pathLst>
              <a:path w="3207959" h="152400" extrusionOk="0">
                <a:moveTo>
                  <a:pt x="0" y="0"/>
                </a:moveTo>
                <a:lnTo>
                  <a:pt x="3207959" y="0"/>
                </a:lnTo>
                <a:lnTo>
                  <a:pt x="3207959" y="152400"/>
                </a:lnTo>
                <a:lnTo>
                  <a:pt x="0" y="152400"/>
                </a:lnTo>
                <a:lnTo>
                  <a:pt x="0" y="0"/>
                </a:lnTo>
              </a:path>
            </a:pathLst>
          </a:custGeom>
          <a:solidFill>
            <a:srgbClr val="437CAF"/>
          </a:solid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7" name="Google Shape;97;p2"/>
          <p:cNvSpPr/>
          <p:nvPr/>
        </p:nvSpPr>
        <p:spPr>
          <a:xfrm>
            <a:off x="6993957" y="493535"/>
            <a:ext cx="7319569" cy="3681078"/>
          </a:xfrm>
          <a:custGeom>
            <a:avLst/>
            <a:gdLst/>
            <a:ahLst/>
            <a:cxnLst/>
            <a:rect l="l" t="t" r="r" b="b"/>
            <a:pathLst>
              <a:path w="7319569" h="3681078" extrusionOk="0">
                <a:moveTo>
                  <a:pt x="0" y="0"/>
                </a:moveTo>
                <a:lnTo>
                  <a:pt x="7319569" y="0"/>
                </a:lnTo>
                <a:lnTo>
                  <a:pt x="7319569" y="3681078"/>
                </a:lnTo>
                <a:lnTo>
                  <a:pt x="0" y="3681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0100" t="-12357" r="-10834" b="-47960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8" name="Google Shape;98;p2"/>
          <p:cNvSpPr/>
          <p:nvPr/>
        </p:nvSpPr>
        <p:spPr>
          <a:xfrm>
            <a:off x="15796002" y="9466669"/>
            <a:ext cx="2059593" cy="820331"/>
          </a:xfrm>
          <a:custGeom>
            <a:avLst/>
            <a:gdLst/>
            <a:ahLst/>
            <a:cxnLst/>
            <a:rect l="l" t="t" r="r" b="b"/>
            <a:pathLst>
              <a:path w="2059593" h="820331" extrusionOk="0">
                <a:moveTo>
                  <a:pt x="0" y="0"/>
                </a:moveTo>
                <a:lnTo>
                  <a:pt x="2059593" y="0"/>
                </a:lnTo>
                <a:lnTo>
                  <a:pt x="2059593" y="820331"/>
                </a:lnTo>
                <a:lnTo>
                  <a:pt x="0" y="820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9411" t="-168003" r="-53867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/>
          <p:cNvSpPr/>
          <p:nvPr/>
        </p:nvSpPr>
        <p:spPr>
          <a:xfrm>
            <a:off x="0" y="493535"/>
            <a:ext cx="6993957" cy="3662814"/>
          </a:xfrm>
          <a:custGeom>
            <a:avLst/>
            <a:gdLst/>
            <a:ahLst/>
            <a:cxnLst/>
            <a:rect l="l" t="t" r="r" b="b"/>
            <a:pathLst>
              <a:path w="6993957" h="3662814" extrusionOk="0">
                <a:moveTo>
                  <a:pt x="0" y="0"/>
                </a:moveTo>
                <a:lnTo>
                  <a:pt x="6993957" y="0"/>
                </a:lnTo>
                <a:lnTo>
                  <a:pt x="6993957" y="3662814"/>
                </a:lnTo>
                <a:lnTo>
                  <a:pt x="0" y="3662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14331" t="-40075" r="-2194" b="-8257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00" name="Google Shape;100;p2"/>
          <p:cNvSpPr/>
          <p:nvPr/>
        </p:nvSpPr>
        <p:spPr>
          <a:xfrm>
            <a:off x="0" y="5736899"/>
            <a:ext cx="6251849" cy="3729770"/>
          </a:xfrm>
          <a:custGeom>
            <a:avLst/>
            <a:gdLst/>
            <a:ahLst/>
            <a:cxnLst/>
            <a:rect l="l" t="t" r="r" b="b"/>
            <a:pathLst>
              <a:path w="6251849" h="3729770" extrusionOk="0">
                <a:moveTo>
                  <a:pt x="0" y="0"/>
                </a:moveTo>
                <a:lnTo>
                  <a:pt x="6251849" y="0"/>
                </a:lnTo>
                <a:lnTo>
                  <a:pt x="6251849" y="3729770"/>
                </a:lnTo>
                <a:lnTo>
                  <a:pt x="0" y="3729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6191" r="-11868" b="-18503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01" name="Google Shape;101;p2"/>
          <p:cNvSpPr/>
          <p:nvPr/>
        </p:nvSpPr>
        <p:spPr>
          <a:xfrm>
            <a:off x="1990193" y="4156349"/>
            <a:ext cx="10007528" cy="1562286"/>
          </a:xfrm>
          <a:custGeom>
            <a:avLst/>
            <a:gdLst/>
            <a:ahLst/>
            <a:cxnLst/>
            <a:rect l="l" t="t" r="r" b="b"/>
            <a:pathLst>
              <a:path w="10007528" h="1562286" extrusionOk="0">
                <a:moveTo>
                  <a:pt x="0" y="0"/>
                </a:moveTo>
                <a:lnTo>
                  <a:pt x="10007528" y="0"/>
                </a:lnTo>
                <a:lnTo>
                  <a:pt x="10007528" y="1562286"/>
                </a:lnTo>
                <a:lnTo>
                  <a:pt x="0" y="1562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39580" y="3850838"/>
            <a:ext cx="16008839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Проєкт</a:t>
            </a:r>
            <a:r>
              <a:rPr lang="uk-UA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стабілізації поліцейської діяльності (PSP) реалізується </a:t>
            </a:r>
            <a:r>
              <a:rPr lang="uk-UA" sz="3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Alinea</a:t>
            </a:r>
            <a:r>
              <a:rPr lang="uk-UA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uk-UA" sz="3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International</a:t>
            </a:r>
            <a:r>
              <a:rPr lang="uk-UA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межах своєї поточної роботи з підтримки поліцейської діяльності та навчання в Україні з 2015 року та фінансується Міністерством закордонних справ Канади через Програму миротворчих і стабілізаційних операцій (</a:t>
            </a:r>
            <a:r>
              <a:rPr lang="uk-UA" sz="3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PSOPs</a:t>
            </a:r>
            <a:r>
              <a:rPr lang="uk-UA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). </a:t>
            </a:r>
            <a:endParaRPr lang="uk-U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l="16929" r="42961"/>
          <a:stretch/>
        </p:blipFill>
        <p:spPr>
          <a:xfrm>
            <a:off x="410575" y="1028699"/>
            <a:ext cx="3321050" cy="54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5">
            <a:alphaModFix/>
          </a:blip>
          <a:srcRect l="22361" r="22360"/>
          <a:stretch/>
        </p:blipFill>
        <p:spPr>
          <a:xfrm>
            <a:off x="3853488" y="1028699"/>
            <a:ext cx="3918912" cy="447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 rot="-5400000">
            <a:off x="8843069" y="9317949"/>
            <a:ext cx="3086100" cy="323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410575" y="6597824"/>
            <a:ext cx="3363962" cy="2814296"/>
          </a:xfrm>
          <a:custGeom>
            <a:avLst/>
            <a:gdLst/>
            <a:ahLst/>
            <a:cxnLst/>
            <a:rect l="l" t="t" r="r" b="b"/>
            <a:pathLst>
              <a:path w="3301271" h="2660476" extrusionOk="0">
                <a:moveTo>
                  <a:pt x="0" y="0"/>
                </a:moveTo>
                <a:lnTo>
                  <a:pt x="3301271" y="0"/>
                </a:lnTo>
                <a:lnTo>
                  <a:pt x="3301271" y="2660476"/>
                </a:lnTo>
                <a:lnTo>
                  <a:pt x="0" y="2660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r="-7673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15" name="Google Shape;115;p4"/>
          <p:cNvSpPr txBox="1"/>
          <p:nvPr/>
        </p:nvSpPr>
        <p:spPr>
          <a:xfrm>
            <a:off x="8368553" y="495053"/>
            <a:ext cx="9220912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0" b="1" dirty="0">
                <a:solidFill>
                  <a:srgbClr val="D9DEE1"/>
                </a:solidFill>
                <a:latin typeface="Open Sans"/>
                <a:ea typeface="Open Sans"/>
                <a:cs typeface="Open Sans"/>
                <a:sym typeface="Open Sans"/>
              </a:rPr>
              <a:t>ХТО</a:t>
            </a:r>
            <a:r>
              <a:rPr lang="en-US" sz="8000" b="1" dirty="0">
                <a:solidFill>
                  <a:srgbClr val="ACB4C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uk-UA" sz="8000" b="1" dirty="0">
                <a:solidFill>
                  <a:srgbClr val="8C9DC4"/>
                </a:solidFill>
                <a:latin typeface="Open Sans"/>
                <a:ea typeface="Open Sans"/>
                <a:cs typeface="Open Sans"/>
                <a:sym typeface="Open Sans"/>
              </a:rPr>
              <a:t>МИ</a:t>
            </a:r>
            <a:r>
              <a:rPr lang="en-US" sz="8000" b="1" dirty="0">
                <a:solidFill>
                  <a:srgbClr val="ACB4C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uk-UA" sz="8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Є</a:t>
            </a:r>
            <a:r>
              <a:rPr lang="en-US" sz="8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dirty="0"/>
          </a:p>
        </p:txBody>
      </p:sp>
      <p:sp>
        <p:nvSpPr>
          <p:cNvPr id="116" name="Google Shape;116;p4"/>
          <p:cNvSpPr txBox="1"/>
          <p:nvPr/>
        </p:nvSpPr>
        <p:spPr>
          <a:xfrm>
            <a:off x="8085328" y="2218602"/>
            <a:ext cx="8945372" cy="672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6111" lvl="1" indent="-313055">
              <a:lnSpc>
                <a:spcPct val="140000"/>
              </a:lnSpc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працюємо з 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2015 року </a:t>
            </a: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в межах діяльності 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з підтримки реформи поліції</a:t>
            </a:r>
            <a:endParaRPr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26111" marR="0" lvl="1" indent="-31305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команда </a:t>
            </a:r>
            <a:r>
              <a:rPr lang="uk-UA" sz="2400" b="1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українських фахівців та поліцейських радників з Канади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з багатим досвідом та експертизою</a:t>
            </a:r>
            <a:r>
              <a:rPr lang="uk-UA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що здатні наблизити нас до мети</a:t>
            </a:r>
          </a:p>
          <a:p>
            <a:pPr marL="626111" marR="0" lvl="1" indent="-31305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використовуємо підхід </a:t>
            </a:r>
            <a:r>
              <a:rPr lang="uk-UA" sz="2400" b="1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«сталого розвитку» </a:t>
            </a:r>
            <a:r>
              <a:rPr lang="uk-UA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у діяльності</a:t>
            </a:r>
          </a:p>
          <a:p>
            <a:pPr marL="626111" marR="0" lvl="1" indent="-31305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працюємо у партнерстві з</a:t>
            </a:r>
            <a:r>
              <a:rPr lang="en-US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CPMU, </a:t>
            </a:r>
            <a:r>
              <a:rPr lang="uk-UA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КМЄС</a:t>
            </a:r>
            <a:r>
              <a:rPr lang="en-US" sz="2400" b="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ICITAP/INL, UNOPS, UN Women &amp; UNFPA</a:t>
            </a:r>
            <a:endParaRPr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26111" marR="0" lvl="1" indent="-31305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втілюємо зміни разом з </a:t>
            </a:r>
            <a:r>
              <a:rPr lang="uk-UA" sz="2400" b="1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Національною поліцією України, Патрульною поліцією України та МВС України</a:t>
            </a:r>
            <a:r>
              <a:rPr lang="uk-UA" sz="2400" i="0" u="none" strike="noStrike" cap="none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спираючись на нашу довготривалу та довірливу співпрацю.</a:t>
            </a:r>
            <a:endParaRPr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15796002" y="9466669"/>
            <a:ext cx="2059593" cy="820331"/>
          </a:xfrm>
          <a:custGeom>
            <a:avLst/>
            <a:gdLst/>
            <a:ahLst/>
            <a:cxnLst/>
            <a:rect l="l" t="t" r="r" b="b"/>
            <a:pathLst>
              <a:path w="2059593" h="820331" extrusionOk="0">
                <a:moveTo>
                  <a:pt x="0" y="0"/>
                </a:moveTo>
                <a:lnTo>
                  <a:pt x="2059593" y="0"/>
                </a:lnTo>
                <a:lnTo>
                  <a:pt x="2059593" y="820331"/>
                </a:lnTo>
                <a:lnTo>
                  <a:pt x="0" y="820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9411" t="-168003" r="-53867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8">
            <a:alphaModFix/>
          </a:blip>
          <a:srcRect l="8337" r="20406"/>
          <a:stretch/>
        </p:blipFill>
        <p:spPr>
          <a:xfrm>
            <a:off x="3853488" y="5654343"/>
            <a:ext cx="3918912" cy="38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11"/>
          <p:cNvGrpSpPr/>
          <p:nvPr/>
        </p:nvGrpSpPr>
        <p:grpSpPr>
          <a:xfrm>
            <a:off x="0" y="2225551"/>
            <a:ext cx="18288000" cy="6126689"/>
            <a:chOff x="0" y="-28575"/>
            <a:chExt cx="5364957" cy="1613614"/>
          </a:xfrm>
        </p:grpSpPr>
        <p:sp>
          <p:nvSpPr>
            <p:cNvPr id="210" name="Google Shape;210;p11"/>
            <p:cNvSpPr/>
            <p:nvPr/>
          </p:nvSpPr>
          <p:spPr>
            <a:xfrm>
              <a:off x="0" y="0"/>
              <a:ext cx="5364957" cy="1585039"/>
            </a:xfrm>
            <a:custGeom>
              <a:avLst/>
              <a:gdLst/>
              <a:ahLst/>
              <a:cxnLst/>
              <a:rect l="l" t="t" r="r" b="b"/>
              <a:pathLst>
                <a:path w="5364957" h="1585039" extrusionOk="0">
                  <a:moveTo>
                    <a:pt x="0" y="0"/>
                  </a:moveTo>
                  <a:lnTo>
                    <a:pt x="5364957" y="0"/>
                  </a:lnTo>
                  <a:lnTo>
                    <a:pt x="5364957" y="1585039"/>
                  </a:lnTo>
                  <a:lnTo>
                    <a:pt x="0" y="1585039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11" name="Google Shape;211;p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3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1"/>
          <p:cNvSpPr/>
          <p:nvPr/>
        </p:nvSpPr>
        <p:spPr>
          <a:xfrm>
            <a:off x="1028700" y="2388605"/>
            <a:ext cx="5509791" cy="5509791"/>
          </a:xfrm>
          <a:custGeom>
            <a:avLst/>
            <a:gdLst/>
            <a:ahLst/>
            <a:cxnLst/>
            <a:rect l="l" t="t" r="r" b="b"/>
            <a:pathLst>
              <a:path w="5509791" h="5509791" extrusionOk="0">
                <a:moveTo>
                  <a:pt x="0" y="0"/>
                </a:moveTo>
                <a:lnTo>
                  <a:pt x="5509791" y="0"/>
                </a:lnTo>
                <a:lnTo>
                  <a:pt x="5509791" y="5509790"/>
                </a:lnTo>
                <a:lnTo>
                  <a:pt x="0" y="5509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13" name="Google Shape;213;p11"/>
          <p:cNvSpPr txBox="1"/>
          <p:nvPr/>
        </p:nvSpPr>
        <p:spPr>
          <a:xfrm>
            <a:off x="6983994" y="3496483"/>
            <a:ext cx="9913356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Основною метою </a:t>
            </a:r>
            <a:r>
              <a:rPr lang="uk-UA" sz="3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проєкту</a:t>
            </a:r>
            <a:r>
              <a:rPr lang="uk-UA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є </a:t>
            </a:r>
            <a:r>
              <a:rPr lang="uk-UA" sz="3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посилення </a:t>
            </a:r>
            <a:r>
              <a:rPr lang="uk-UA" sz="32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спроможностей</a:t>
            </a:r>
            <a:r>
              <a:rPr lang="uk-UA" sz="3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Національної поліції України та Міністерства внутрішніх справ України </a:t>
            </a:r>
            <a:r>
              <a:rPr lang="uk-UA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ефективно реагувати на нові безпекові виклики та зобов’язання з огляду на війну</a:t>
            </a:r>
            <a:r>
              <a:rPr lang="uk-UA" sz="320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UA" sz="320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3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/>
          <p:nvPr/>
        </p:nvSpPr>
        <p:spPr>
          <a:xfrm>
            <a:off x="5130724" y="157697"/>
            <a:ext cx="10685067" cy="1808433"/>
          </a:xfrm>
          <a:custGeom>
            <a:avLst/>
            <a:gdLst/>
            <a:ahLst/>
            <a:cxnLst/>
            <a:rect l="l" t="t" r="r" b="b"/>
            <a:pathLst>
              <a:path w="7194503" h="1217660" extrusionOk="0">
                <a:moveTo>
                  <a:pt x="7070044" y="1217660"/>
                </a:moveTo>
                <a:lnTo>
                  <a:pt x="124460" y="1217660"/>
                </a:lnTo>
                <a:cubicBezTo>
                  <a:pt x="55880" y="1217660"/>
                  <a:pt x="0" y="1161780"/>
                  <a:pt x="0" y="109320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70044" y="0"/>
                </a:lnTo>
                <a:cubicBezTo>
                  <a:pt x="7138624" y="0"/>
                  <a:pt x="7194503" y="55880"/>
                  <a:pt x="7194503" y="124460"/>
                </a:cubicBezTo>
                <a:lnTo>
                  <a:pt x="7194503" y="1093200"/>
                </a:lnTo>
                <a:cubicBezTo>
                  <a:pt x="7194503" y="1161780"/>
                  <a:pt x="7138624" y="1217660"/>
                  <a:pt x="7070044" y="121766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2"/>
          <p:cNvSpPr/>
          <p:nvPr/>
        </p:nvSpPr>
        <p:spPr>
          <a:xfrm>
            <a:off x="4749681" y="415972"/>
            <a:ext cx="1342914" cy="1342914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</a:path>
            </a:pathLst>
          </a:custGeom>
          <a:solidFill>
            <a:srgbClr val="021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2"/>
          <p:cNvSpPr/>
          <p:nvPr/>
        </p:nvSpPr>
        <p:spPr>
          <a:xfrm>
            <a:off x="5045981" y="712272"/>
            <a:ext cx="750313" cy="750313"/>
          </a:xfrm>
          <a:custGeom>
            <a:avLst/>
            <a:gdLst/>
            <a:ahLst/>
            <a:cxnLst/>
            <a:rect l="l" t="t" r="r" b="b"/>
            <a:pathLst>
              <a:path w="750313" h="750313" extrusionOk="0">
                <a:moveTo>
                  <a:pt x="0" y="0"/>
                </a:moveTo>
                <a:lnTo>
                  <a:pt x="750313" y="0"/>
                </a:lnTo>
                <a:lnTo>
                  <a:pt x="750313" y="750313"/>
                </a:lnTo>
                <a:lnTo>
                  <a:pt x="0" y="750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21" name="Google Shape;221;p12"/>
          <p:cNvSpPr/>
          <p:nvPr/>
        </p:nvSpPr>
        <p:spPr>
          <a:xfrm>
            <a:off x="6061377" y="2137580"/>
            <a:ext cx="10835354" cy="1993738"/>
          </a:xfrm>
          <a:custGeom>
            <a:avLst/>
            <a:gdLst/>
            <a:ahLst/>
            <a:cxnLst/>
            <a:rect l="l" t="t" r="r" b="b"/>
            <a:pathLst>
              <a:path w="7295695" h="1342430" extrusionOk="0">
                <a:moveTo>
                  <a:pt x="7171234" y="1342429"/>
                </a:moveTo>
                <a:lnTo>
                  <a:pt x="124460" y="1342429"/>
                </a:lnTo>
                <a:cubicBezTo>
                  <a:pt x="55880" y="1342429"/>
                  <a:pt x="0" y="1286550"/>
                  <a:pt x="0" y="121796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171234" y="0"/>
                </a:lnTo>
                <a:cubicBezTo>
                  <a:pt x="7239815" y="0"/>
                  <a:pt x="7295695" y="55880"/>
                  <a:pt x="7295695" y="124460"/>
                </a:cubicBezTo>
                <a:lnTo>
                  <a:pt x="7295695" y="1217970"/>
                </a:lnTo>
                <a:cubicBezTo>
                  <a:pt x="7295695" y="1286550"/>
                  <a:pt x="7239815" y="1342430"/>
                  <a:pt x="7171234" y="1342430"/>
                </a:cubicBezTo>
              </a:path>
            </a:pathLst>
          </a:custGeom>
          <a:solidFill>
            <a:srgbClr val="91A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2"/>
          <p:cNvSpPr/>
          <p:nvPr/>
        </p:nvSpPr>
        <p:spPr>
          <a:xfrm>
            <a:off x="5698656" y="2462992"/>
            <a:ext cx="1342914" cy="1342914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</a:path>
            </a:pathLst>
          </a:custGeom>
          <a:solidFill>
            <a:srgbClr val="3C8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"/>
          <p:cNvSpPr/>
          <p:nvPr/>
        </p:nvSpPr>
        <p:spPr>
          <a:xfrm>
            <a:off x="5951653" y="2790965"/>
            <a:ext cx="836920" cy="693597"/>
          </a:xfrm>
          <a:custGeom>
            <a:avLst/>
            <a:gdLst/>
            <a:ahLst/>
            <a:cxnLst/>
            <a:rect l="l" t="t" r="r" b="b"/>
            <a:pathLst>
              <a:path w="836920" h="693597" extrusionOk="0">
                <a:moveTo>
                  <a:pt x="0" y="0"/>
                </a:moveTo>
                <a:lnTo>
                  <a:pt x="836920" y="0"/>
                </a:lnTo>
                <a:lnTo>
                  <a:pt x="836920" y="693598"/>
                </a:lnTo>
                <a:lnTo>
                  <a:pt x="0" y="693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24" name="Google Shape;224;p12"/>
          <p:cNvSpPr/>
          <p:nvPr/>
        </p:nvSpPr>
        <p:spPr>
          <a:xfrm>
            <a:off x="6038266" y="4302768"/>
            <a:ext cx="11437513" cy="1724118"/>
          </a:xfrm>
          <a:custGeom>
            <a:avLst/>
            <a:gdLst/>
            <a:ahLst/>
            <a:cxnLst/>
            <a:rect l="l" t="t" r="r" b="b"/>
            <a:pathLst>
              <a:path w="7701142" h="1160889" extrusionOk="0">
                <a:moveTo>
                  <a:pt x="7576681" y="1160889"/>
                </a:moveTo>
                <a:lnTo>
                  <a:pt x="124460" y="1160889"/>
                </a:lnTo>
                <a:cubicBezTo>
                  <a:pt x="55880" y="1160889"/>
                  <a:pt x="0" y="1105009"/>
                  <a:pt x="0" y="103642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576682" y="0"/>
                </a:lnTo>
                <a:cubicBezTo>
                  <a:pt x="7645261" y="0"/>
                  <a:pt x="7701142" y="55880"/>
                  <a:pt x="7701142" y="124460"/>
                </a:cubicBezTo>
                <a:lnTo>
                  <a:pt x="7701142" y="1036429"/>
                </a:lnTo>
                <a:cubicBezTo>
                  <a:pt x="7701142" y="1105009"/>
                  <a:pt x="7645261" y="1160889"/>
                  <a:pt x="7576682" y="116088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"/>
          <p:cNvSpPr/>
          <p:nvPr/>
        </p:nvSpPr>
        <p:spPr>
          <a:xfrm>
            <a:off x="5698656" y="4493370"/>
            <a:ext cx="1342914" cy="1342914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</a:path>
            </a:pathLst>
          </a:custGeom>
          <a:solidFill>
            <a:srgbClr val="4F7C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"/>
          <p:cNvSpPr/>
          <p:nvPr/>
        </p:nvSpPr>
        <p:spPr>
          <a:xfrm>
            <a:off x="5940754" y="4733852"/>
            <a:ext cx="858717" cy="861949"/>
          </a:xfrm>
          <a:custGeom>
            <a:avLst/>
            <a:gdLst/>
            <a:ahLst/>
            <a:cxnLst/>
            <a:rect l="l" t="t" r="r" b="b"/>
            <a:pathLst>
              <a:path w="858717" h="861949" extrusionOk="0">
                <a:moveTo>
                  <a:pt x="0" y="0"/>
                </a:moveTo>
                <a:lnTo>
                  <a:pt x="858717" y="0"/>
                </a:lnTo>
                <a:lnTo>
                  <a:pt x="858717" y="861950"/>
                </a:lnTo>
                <a:lnTo>
                  <a:pt x="0" y="861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grpSp>
        <p:nvGrpSpPr>
          <p:cNvPr id="227" name="Google Shape;227;p12"/>
          <p:cNvGrpSpPr/>
          <p:nvPr/>
        </p:nvGrpSpPr>
        <p:grpSpPr>
          <a:xfrm>
            <a:off x="5698656" y="6198336"/>
            <a:ext cx="11198076" cy="1948418"/>
            <a:chOff x="0" y="0"/>
            <a:chExt cx="14930768" cy="2597890"/>
          </a:xfrm>
        </p:grpSpPr>
        <p:sp>
          <p:nvSpPr>
            <p:cNvPr id="228" name="Google Shape;228;p12"/>
            <p:cNvSpPr/>
            <p:nvPr/>
          </p:nvSpPr>
          <p:spPr>
            <a:xfrm>
              <a:off x="401308" y="0"/>
              <a:ext cx="14529460" cy="2597890"/>
            </a:xfrm>
            <a:custGeom>
              <a:avLst/>
              <a:gdLst/>
              <a:ahLst/>
              <a:cxnLst/>
              <a:rect l="l" t="t" r="r" b="b"/>
              <a:pathLst>
                <a:path w="7337266" h="1311915" extrusionOk="0">
                  <a:moveTo>
                    <a:pt x="7212805" y="1311915"/>
                  </a:moveTo>
                  <a:lnTo>
                    <a:pt x="124460" y="1311915"/>
                  </a:lnTo>
                  <a:cubicBezTo>
                    <a:pt x="55880" y="1311915"/>
                    <a:pt x="0" y="1256035"/>
                    <a:pt x="0" y="11874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12806" y="0"/>
                  </a:lnTo>
                  <a:cubicBezTo>
                    <a:pt x="7281386" y="0"/>
                    <a:pt x="7337266" y="55880"/>
                    <a:pt x="7337266" y="124460"/>
                  </a:cubicBezTo>
                  <a:lnTo>
                    <a:pt x="7337266" y="1187455"/>
                  </a:lnTo>
                  <a:cubicBezTo>
                    <a:pt x="7337266" y="1256035"/>
                    <a:pt x="7281386" y="1311915"/>
                    <a:pt x="7212806" y="1311915"/>
                  </a:cubicBezTo>
                </a:path>
              </a:pathLst>
            </a:custGeom>
            <a:solidFill>
              <a:srgbClr val="91A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2"/>
            <p:cNvSpPr/>
            <p:nvPr/>
          </p:nvSpPr>
          <p:spPr>
            <a:xfrm>
              <a:off x="0" y="403669"/>
              <a:ext cx="1790552" cy="179055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021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2"/>
            <p:cNvSpPr/>
            <p:nvPr/>
          </p:nvSpPr>
          <p:spPr>
            <a:xfrm>
              <a:off x="483628" y="854655"/>
              <a:ext cx="827490" cy="888580"/>
            </a:xfrm>
            <a:custGeom>
              <a:avLst/>
              <a:gdLst/>
              <a:ahLst/>
              <a:cxnLst/>
              <a:rect l="l" t="t" r="r" b="b"/>
              <a:pathLst>
                <a:path w="827490" h="888580" extrusionOk="0">
                  <a:moveTo>
                    <a:pt x="0" y="0"/>
                  </a:moveTo>
                  <a:lnTo>
                    <a:pt x="827490" y="0"/>
                  </a:lnTo>
                  <a:lnTo>
                    <a:pt x="827490" y="888580"/>
                  </a:lnTo>
                  <a:lnTo>
                    <a:pt x="0" y="8885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31" name="Google Shape;231;p12"/>
          <p:cNvSpPr/>
          <p:nvPr/>
        </p:nvSpPr>
        <p:spPr>
          <a:xfrm>
            <a:off x="5111519" y="8321163"/>
            <a:ext cx="9964951" cy="1808139"/>
          </a:xfrm>
          <a:custGeom>
            <a:avLst/>
            <a:gdLst/>
            <a:ahLst/>
            <a:cxnLst/>
            <a:rect l="l" t="t" r="r" b="b"/>
            <a:pathLst>
              <a:path w="6709632" h="1217462" extrusionOk="0">
                <a:moveTo>
                  <a:pt x="6585172" y="1217462"/>
                </a:moveTo>
                <a:lnTo>
                  <a:pt x="124460" y="1217462"/>
                </a:lnTo>
                <a:cubicBezTo>
                  <a:pt x="55880" y="1217462"/>
                  <a:pt x="0" y="1161582"/>
                  <a:pt x="0" y="109300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585172" y="0"/>
                </a:lnTo>
                <a:cubicBezTo>
                  <a:pt x="6653751" y="0"/>
                  <a:pt x="6709632" y="55880"/>
                  <a:pt x="6709632" y="124460"/>
                </a:cubicBezTo>
                <a:lnTo>
                  <a:pt x="6709632" y="1093002"/>
                </a:lnTo>
                <a:cubicBezTo>
                  <a:pt x="6709632" y="1161582"/>
                  <a:pt x="6653751" y="1217462"/>
                  <a:pt x="6585172" y="121746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2"/>
          <p:cNvSpPr/>
          <p:nvPr/>
        </p:nvSpPr>
        <p:spPr>
          <a:xfrm>
            <a:off x="4749681" y="8530713"/>
            <a:ext cx="1342914" cy="1342914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</a:path>
            </a:pathLst>
          </a:custGeom>
          <a:solidFill>
            <a:srgbClr val="3C8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2"/>
          <p:cNvSpPr/>
          <p:nvPr/>
        </p:nvSpPr>
        <p:spPr>
          <a:xfrm>
            <a:off x="5045981" y="8808469"/>
            <a:ext cx="820212" cy="787403"/>
          </a:xfrm>
          <a:custGeom>
            <a:avLst/>
            <a:gdLst/>
            <a:ahLst/>
            <a:cxnLst/>
            <a:rect l="l" t="t" r="r" b="b"/>
            <a:pathLst>
              <a:path w="820212" h="787403" extrusionOk="0">
                <a:moveTo>
                  <a:pt x="0" y="0"/>
                </a:moveTo>
                <a:lnTo>
                  <a:pt x="820212" y="0"/>
                </a:lnTo>
                <a:lnTo>
                  <a:pt x="820212" y="787403"/>
                </a:lnTo>
                <a:lnTo>
                  <a:pt x="0" y="787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34" name="Google Shape;234;p12"/>
          <p:cNvSpPr txBox="1"/>
          <p:nvPr/>
        </p:nvSpPr>
        <p:spPr>
          <a:xfrm>
            <a:off x="6153968" y="160871"/>
            <a:ext cx="10022437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dirty="0">
                <a:solidFill>
                  <a:srgbClr val="0A153A"/>
                </a:solidFill>
                <a:latin typeface="Open Sans"/>
                <a:ea typeface="Open Sans"/>
                <a:cs typeface="Open Sans"/>
                <a:sym typeface="Open Sans"/>
              </a:rPr>
              <a:t>СЕКСУАЛЬНЕ ТА ҐЕНДЕРНО ЗУМОВЛЕНЕ НАСИЛЬСТВО </a:t>
            </a:r>
          </a:p>
        </p:txBody>
      </p:sp>
      <p:sp>
        <p:nvSpPr>
          <p:cNvPr id="235" name="Google Shape;235;p12"/>
          <p:cNvSpPr txBox="1"/>
          <p:nvPr/>
        </p:nvSpPr>
        <p:spPr>
          <a:xfrm>
            <a:off x="6259140" y="600763"/>
            <a:ext cx="9641394" cy="136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завершення створення та запуск серії відеороликів про CRSV 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регіональні партнерства та навчальні семінари для підтримки реагування поліції на випадки сексуального та </a:t>
            </a:r>
            <a:r>
              <a:rPr lang="uk-UA" sz="165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ґендерно</a:t>
            </a: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зумовленого насильства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</a:t>
            </a: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озширення мобільних груп реагування поліції + підтримка </a:t>
            </a:r>
            <a:r>
              <a:rPr lang="uk-UA" sz="165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закупівель</a:t>
            </a:r>
            <a:endParaRPr lang="uk-UA" sz="165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підтримка підвищення обізнаності серед широкої громадськості</a:t>
            </a:r>
            <a:endParaRPr lang="uk-UA" sz="16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7041570" y="2158491"/>
            <a:ext cx="79802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dirty="0">
                <a:solidFill>
                  <a:srgbClr val="0A153A"/>
                </a:solidFill>
                <a:latin typeface="Open Sans"/>
                <a:ea typeface="Open Sans"/>
                <a:cs typeface="Open Sans"/>
                <a:sym typeface="Open Sans"/>
              </a:rPr>
              <a:t>ІНКЛЮЗИВНА ПОЛІЦЕЙСЬКА ДІЯЛЬНІСТЬ </a:t>
            </a:r>
          </a:p>
        </p:txBody>
      </p:sp>
      <p:sp>
        <p:nvSpPr>
          <p:cNvPr id="237" name="Google Shape;237;p12"/>
          <p:cNvSpPr txBox="1"/>
          <p:nvPr/>
        </p:nvSpPr>
        <p:spPr>
          <a:xfrm>
            <a:off x="7041570" y="2530320"/>
            <a:ext cx="9855161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розвиток ресурсів для поліції, що базуються на правах людини, та навчання з підвищення обізнаності 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сприяння створенню атмосфери поваги на робочому місці (політики, навчання тощо), зокрема, формування  нульової толерантності до дискримінації та сексуальних домагань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надання рекомендацій щодо застосування концепцій рівності, різноманітності та інклюзії до поліцейських, які перебувають на службі</a:t>
            </a:r>
            <a:endParaRPr lang="uk-UA" sz="16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7041569" y="4778917"/>
            <a:ext cx="1021796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lvl="0" indent="-257175">
              <a:buSzPts val="1650"/>
              <a:buFont typeface="Arial"/>
              <a:buChar char="•"/>
            </a:pPr>
            <a:r>
              <a:rPr lang="uk-UA" sz="16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мапування</a:t>
            </a:r>
            <a:r>
              <a:rPr lang="uk-UA" sz="16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зобов‘язань МВС та НПУ, пов’язаних з Резолюцією ООН 1325 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взаємодія із зацікавленими </a:t>
            </a:r>
            <a:r>
              <a:rPr lang="uk-UA" sz="165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стейкхолдерами</a:t>
            </a: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щодо застосування протоколів та стандартів Стамбульської конвенції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внесок у моніторинг реформ правоохоронних органів у рамках підготовки до вступу в ЄС</a:t>
            </a:r>
            <a:endParaRPr lang="uk-UA" sz="16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7041569" y="4354516"/>
            <a:ext cx="10217965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700" b="1" dirty="0">
                <a:solidFill>
                  <a:srgbClr val="0A153A"/>
                </a:solidFill>
                <a:latin typeface="Open Sans"/>
                <a:ea typeface="Open Sans"/>
                <a:cs typeface="Open Sans"/>
              </a:rPr>
              <a:t>МІЖНАРОДНІ ПРОТОКОЛИ </a:t>
            </a:r>
          </a:p>
        </p:txBody>
      </p:sp>
      <p:sp>
        <p:nvSpPr>
          <p:cNvPr id="240" name="Google Shape;240;p12"/>
          <p:cNvSpPr txBox="1"/>
          <p:nvPr/>
        </p:nvSpPr>
        <p:spPr>
          <a:xfrm>
            <a:off x="7041570" y="6227471"/>
            <a:ext cx="921685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dirty="0">
                <a:solidFill>
                  <a:srgbClr val="0A153A"/>
                </a:solidFill>
                <a:latin typeface="Open Sans"/>
                <a:ea typeface="Open Sans"/>
                <a:cs typeface="Open Sans"/>
                <a:sym typeface="Open Sans"/>
              </a:rPr>
              <a:t>ПСИХОЛОГІЧНЕ ЗДОРОВ‘Я </a:t>
            </a:r>
          </a:p>
        </p:txBody>
      </p:sp>
      <p:sp>
        <p:nvSpPr>
          <p:cNvPr id="241" name="Google Shape;241;p12"/>
          <p:cNvSpPr txBox="1"/>
          <p:nvPr/>
        </p:nvSpPr>
        <p:spPr>
          <a:xfrm>
            <a:off x="7041569" y="6691690"/>
            <a:ext cx="1015614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розгортання навчання за принципом «Рівний-Рівному</a:t>
            </a:r>
            <a:r>
              <a:rPr lang="uk-UA" sz="16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»</a:t>
            </a: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(P2P) для консультантів та тренерів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використання платформи спільноти практиків та розширення функцій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розробка тренінгів та ресурсів для надання «першої психологічної допомоги»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узгодженість підходів (тренінги та навчальні ресурси)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підтримка акредитації поліцейських психологів</a:t>
            </a:r>
            <a:endParaRPr lang="uk-UA" sz="16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6174397" y="8308221"/>
            <a:ext cx="921685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 dirty="0">
                <a:solidFill>
                  <a:srgbClr val="0A153A"/>
                </a:solidFill>
                <a:latin typeface="Open Sans"/>
                <a:ea typeface="Open Sans"/>
                <a:cs typeface="Open Sans"/>
                <a:sym typeface="Open Sans"/>
              </a:rPr>
              <a:t>БЕЗПЕКА В ГРОМАДАХ </a:t>
            </a:r>
          </a:p>
        </p:txBody>
      </p:sp>
      <p:sp>
        <p:nvSpPr>
          <p:cNvPr id="243" name="Google Shape;243;p12"/>
          <p:cNvSpPr txBox="1"/>
          <p:nvPr/>
        </p:nvSpPr>
        <p:spPr>
          <a:xfrm>
            <a:off x="6174397" y="8699464"/>
            <a:ext cx="8685982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подальший розвиток та адаптація принципів взаємодії поліції та громади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розвиток формалізованої мережі практиків взаємодії поліції з громадою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запуск та підтримка</a:t>
            </a:r>
            <a:r>
              <a:rPr lang="uk-UA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безпекових хабів в громадах України</a:t>
            </a:r>
            <a:endParaRPr lang="uk-UA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проведення тренінгів та розробка навчальних ресурсів, пов'язаних з питаннями безпеки громади під час війни</a:t>
            </a:r>
          </a:p>
          <a:p>
            <a:pPr marL="257175" marR="0" lvl="0" indent="-25717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•"/>
            </a:pPr>
            <a:r>
              <a:rPr lang="uk-UA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розробка віртуальної платформи для </a:t>
            </a:r>
            <a:r>
              <a:rPr lang="uk-UA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нетворкінгу</a:t>
            </a:r>
            <a:r>
              <a:rPr lang="uk-UA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та обміну продуктами знань</a:t>
            </a:r>
            <a:endParaRPr lang="uk-UA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570598" y="4266357"/>
            <a:ext cx="456012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b="1" i="0" u="none" strike="noStrike" dirty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rPr>
              <a:t>ПОТОЧНА ДІЯЛЬНІСТЬ</a:t>
            </a:r>
            <a:endParaRPr sz="5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3630772" y="829774"/>
            <a:ext cx="1102645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Open Sans Bold"/>
              </a:rPr>
              <a:t>БЕЗПЕКА В ГРОМАДАХ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61994" y="2236414"/>
            <a:ext cx="11493879" cy="370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8"/>
              </a:lnSpc>
            </a:pPr>
            <a:r>
              <a:rPr lang="en-US" sz="2360" dirty="0">
                <a:solidFill>
                  <a:srgbClr val="D9DEE1"/>
                </a:solidFill>
                <a:latin typeface="Open Sans Bold"/>
              </a:rPr>
              <a:t>БЕЗПЕКОВІ ХАБИ </a:t>
            </a:r>
            <a:r>
              <a:rPr lang="en-US" sz="2360" dirty="0" err="1">
                <a:solidFill>
                  <a:srgbClr val="D9DEE1"/>
                </a:solidFill>
                <a:latin typeface="Open Sans Bold"/>
              </a:rPr>
              <a:t>В</a:t>
            </a:r>
            <a:r>
              <a:rPr lang="en-US" sz="2360" dirty="0">
                <a:solidFill>
                  <a:srgbClr val="D9DEE1"/>
                </a:solidFill>
                <a:latin typeface="Open Sans Bold"/>
              </a:rPr>
              <a:t> ГРОМАДАХ УКРАЇНИ</a:t>
            </a:r>
          </a:p>
        </p:txBody>
      </p:sp>
      <p:pic>
        <p:nvPicPr>
          <p:cNvPr id="4" name="Рисунок 3" descr="Изображение выглядит как текст, карта, Мир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E5B76AE-209E-FD9C-E135-2D4A78DC3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79" y="2606486"/>
            <a:ext cx="12536544" cy="7051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E9CE6-6DDF-52D7-13DF-1D952AC0B95C}"/>
              </a:ext>
            </a:extLst>
          </p:cNvPr>
          <p:cNvSpPr txBox="1"/>
          <p:nvPr/>
        </p:nvSpPr>
        <p:spPr>
          <a:xfrm>
            <a:off x="436098" y="2807266"/>
            <a:ext cx="8403102" cy="5730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6111" lvl="1" indent="-313055">
              <a:lnSpc>
                <a:spcPct val="140000"/>
              </a:lnSpc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подальший розвиток та адаптація 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принципів взаємодії поліції та громади</a:t>
            </a:r>
            <a:endParaRPr lang="uk-UA" sz="2400" dirty="0">
              <a:solidFill>
                <a:srgbClr val="F2F2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626111" lvl="1" indent="-313055">
              <a:lnSpc>
                <a:spcPct val="140000"/>
              </a:lnSpc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розвиток формалізованої 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мережі практиків взаємодії поліції з громадою</a:t>
            </a:r>
            <a:endParaRPr lang="uk-UA" sz="2400" dirty="0">
              <a:solidFill>
                <a:srgbClr val="F2F2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626111" lvl="1" indent="-313055">
              <a:lnSpc>
                <a:spcPct val="140000"/>
              </a:lnSpc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запуск та підтримка 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безпекових хабів в громадах </a:t>
            </a: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України</a:t>
            </a:r>
          </a:p>
          <a:p>
            <a:pPr marL="626111" lvl="1" indent="-313055">
              <a:lnSpc>
                <a:spcPct val="140000"/>
              </a:lnSpc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проведення 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тренінгів та розробка навчальних ресурсів</a:t>
            </a: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пов'язаних з питаннями безпеки в громадах під час війни</a:t>
            </a:r>
          </a:p>
          <a:p>
            <a:pPr marL="626111" lvl="1" indent="-313055">
              <a:lnSpc>
                <a:spcPct val="140000"/>
              </a:lnSpc>
              <a:buClr>
                <a:srgbClr val="F2F2F2"/>
              </a:buClr>
              <a:buSzPts val="2900"/>
              <a:buFont typeface="Arial"/>
              <a:buChar char="■"/>
            </a:pP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розробка </a:t>
            </a:r>
            <a:r>
              <a:rPr lang="uk-UA" sz="2400" b="1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віртуальної платформи </a:t>
            </a: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для </a:t>
            </a:r>
            <a:r>
              <a:rPr lang="uk-UA" sz="2400" dirty="0" err="1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нетворкінгу</a:t>
            </a:r>
            <a:r>
              <a:rPr lang="uk-UA" sz="2400" dirty="0">
                <a:solidFill>
                  <a:srgbClr val="F2F2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та обміну продуктами знань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64E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/>
          <p:nvPr/>
        </p:nvSpPr>
        <p:spPr>
          <a:xfrm>
            <a:off x="3397060" y="465466"/>
            <a:ext cx="11493879" cy="11707338"/>
          </a:xfrm>
          <a:custGeom>
            <a:avLst/>
            <a:gdLst/>
            <a:ahLst/>
            <a:cxnLst/>
            <a:rect l="l" t="t" r="r" b="b"/>
            <a:pathLst>
              <a:path w="22942108" h="22942108" extrusionOk="0">
                <a:moveTo>
                  <a:pt x="0" y="0"/>
                </a:moveTo>
                <a:lnTo>
                  <a:pt x="22942108" y="0"/>
                </a:lnTo>
                <a:lnTo>
                  <a:pt x="22942108" y="22942108"/>
                </a:lnTo>
                <a:lnTo>
                  <a:pt x="0" y="22942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6340694" y="8330447"/>
            <a:ext cx="542617" cy="542617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7" y="0"/>
                </a:lnTo>
                <a:lnTo>
                  <a:pt x="542617" y="542618"/>
                </a:lnTo>
                <a:lnTo>
                  <a:pt x="0" y="542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50" name="Google Shape;250;p13"/>
          <p:cNvSpPr/>
          <p:nvPr/>
        </p:nvSpPr>
        <p:spPr>
          <a:xfrm>
            <a:off x="16282812" y="8366824"/>
            <a:ext cx="542617" cy="542617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7" y="0"/>
                </a:lnTo>
                <a:lnTo>
                  <a:pt x="542617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51" name="Google Shape;251;p13"/>
          <p:cNvSpPr/>
          <p:nvPr/>
        </p:nvSpPr>
        <p:spPr>
          <a:xfrm>
            <a:off x="16400508" y="8529515"/>
            <a:ext cx="307226" cy="236284"/>
          </a:xfrm>
          <a:custGeom>
            <a:avLst/>
            <a:gdLst/>
            <a:ahLst/>
            <a:cxnLst/>
            <a:rect l="l" t="t" r="r" b="b"/>
            <a:pathLst>
              <a:path w="307226" h="236284" extrusionOk="0">
                <a:moveTo>
                  <a:pt x="0" y="0"/>
                </a:moveTo>
                <a:lnTo>
                  <a:pt x="307225" y="0"/>
                </a:lnTo>
                <a:lnTo>
                  <a:pt x="307225" y="236284"/>
                </a:lnTo>
                <a:lnTo>
                  <a:pt x="0" y="23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52" name="Google Shape;252;p13"/>
          <p:cNvSpPr/>
          <p:nvPr/>
        </p:nvSpPr>
        <p:spPr>
          <a:xfrm>
            <a:off x="2950099" y="8414298"/>
            <a:ext cx="497226" cy="497226"/>
          </a:xfrm>
          <a:custGeom>
            <a:avLst/>
            <a:gdLst/>
            <a:ahLst/>
            <a:cxnLst/>
            <a:rect l="l" t="t" r="r" b="b"/>
            <a:pathLst>
              <a:path w="497226" h="497226" extrusionOk="0">
                <a:moveTo>
                  <a:pt x="0" y="0"/>
                </a:moveTo>
                <a:lnTo>
                  <a:pt x="497226" y="0"/>
                </a:lnTo>
                <a:lnTo>
                  <a:pt x="497226" y="497226"/>
                </a:lnTo>
                <a:lnTo>
                  <a:pt x="0" y="497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56" name="Google Shape;256;p13"/>
          <p:cNvSpPr txBox="1"/>
          <p:nvPr/>
        </p:nvSpPr>
        <p:spPr>
          <a:xfrm>
            <a:off x="4519029" y="8451932"/>
            <a:ext cx="11493879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0" b="1" u="sng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pspoffice@alineainternational.com</a:t>
            </a:r>
            <a:endParaRPr dirty="0"/>
          </a:p>
        </p:txBody>
      </p:sp>
      <p:sp>
        <p:nvSpPr>
          <p:cNvPr id="259" name="Google Shape;259;p13"/>
          <p:cNvSpPr/>
          <p:nvPr/>
        </p:nvSpPr>
        <p:spPr>
          <a:xfrm>
            <a:off x="6490544" y="8375259"/>
            <a:ext cx="242918" cy="452994"/>
          </a:xfrm>
          <a:custGeom>
            <a:avLst/>
            <a:gdLst/>
            <a:ahLst/>
            <a:cxnLst/>
            <a:rect l="l" t="t" r="r" b="b"/>
            <a:pathLst>
              <a:path w="242918" h="452994" extrusionOk="0">
                <a:moveTo>
                  <a:pt x="0" y="0"/>
                </a:moveTo>
                <a:lnTo>
                  <a:pt x="242918" y="0"/>
                </a:lnTo>
                <a:lnTo>
                  <a:pt x="242918" y="452994"/>
                </a:lnTo>
                <a:lnTo>
                  <a:pt x="0" y="452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60" name="Google Shape;260;p13"/>
          <p:cNvSpPr/>
          <p:nvPr/>
        </p:nvSpPr>
        <p:spPr>
          <a:xfrm>
            <a:off x="3025024" y="8486250"/>
            <a:ext cx="347377" cy="353322"/>
          </a:xfrm>
          <a:custGeom>
            <a:avLst/>
            <a:gdLst/>
            <a:ahLst/>
            <a:cxnLst/>
            <a:rect l="l" t="t" r="r" b="b"/>
            <a:pathLst>
              <a:path w="347377" h="353322" extrusionOk="0">
                <a:moveTo>
                  <a:pt x="0" y="0"/>
                </a:moveTo>
                <a:lnTo>
                  <a:pt x="347376" y="0"/>
                </a:lnTo>
                <a:lnTo>
                  <a:pt x="347376" y="353322"/>
                </a:lnTo>
                <a:lnTo>
                  <a:pt x="0" y="353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205959" t="-36087" r="-14071" b="-40787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262" name="Google Shape;262;p13"/>
          <p:cNvSpPr txBox="1"/>
          <p:nvPr/>
        </p:nvSpPr>
        <p:spPr>
          <a:xfrm>
            <a:off x="3397060" y="8407195"/>
            <a:ext cx="2744525" cy="37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psp.can.ua</a:t>
            </a:r>
            <a:endParaRPr dirty="0"/>
          </a:p>
        </p:txBody>
      </p:sp>
      <p:sp>
        <p:nvSpPr>
          <p:cNvPr id="263" name="Google Shape;263;p13"/>
          <p:cNvSpPr txBox="1"/>
          <p:nvPr/>
        </p:nvSpPr>
        <p:spPr>
          <a:xfrm>
            <a:off x="-2183712" y="8451932"/>
            <a:ext cx="4934702" cy="37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@</a:t>
            </a:r>
            <a:r>
              <a:rPr lang="en-US" sz="2360" b="1" u="sng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PSP_CanUa</a:t>
            </a:r>
            <a:endParaRPr dirty="0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63046F1D-71DF-6652-B4C7-BB15D6EDC491}"/>
              </a:ext>
            </a:extLst>
          </p:cNvPr>
          <p:cNvSpPr/>
          <p:nvPr/>
        </p:nvSpPr>
        <p:spPr>
          <a:xfrm>
            <a:off x="5988106" y="1647375"/>
            <a:ext cx="5709192" cy="5709192"/>
          </a:xfrm>
          <a:custGeom>
            <a:avLst/>
            <a:gdLst/>
            <a:ahLst/>
            <a:cxnLst/>
            <a:rect l="l" t="t" r="r" b="b"/>
            <a:pathLst>
              <a:path w="4474344" h="4474344">
                <a:moveTo>
                  <a:pt x="0" y="0"/>
                </a:moveTo>
                <a:lnTo>
                  <a:pt x="4474345" y="0"/>
                </a:lnTo>
                <a:lnTo>
                  <a:pt x="4474345" y="4474344"/>
                </a:lnTo>
                <a:lnTo>
                  <a:pt x="0" y="4474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C34B72B1-F2AF-ED1A-554A-C76A7882AA1D}"/>
              </a:ext>
            </a:extLst>
          </p:cNvPr>
          <p:cNvSpPr/>
          <p:nvPr/>
        </p:nvSpPr>
        <p:spPr>
          <a:xfrm>
            <a:off x="960779" y="2321643"/>
            <a:ext cx="4474344" cy="4474344"/>
          </a:xfrm>
          <a:custGeom>
            <a:avLst/>
            <a:gdLst/>
            <a:ahLst/>
            <a:cxnLst/>
            <a:rect l="l" t="t" r="r" b="b"/>
            <a:pathLst>
              <a:path w="4474344" h="4474344">
                <a:moveTo>
                  <a:pt x="0" y="0"/>
                </a:moveTo>
                <a:lnTo>
                  <a:pt x="4474344" y="0"/>
                </a:lnTo>
                <a:lnTo>
                  <a:pt x="4474344" y="4474344"/>
                </a:lnTo>
                <a:lnTo>
                  <a:pt x="0" y="4474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D1260CD7-F749-5EF4-B8AB-F11FB6B01C49}"/>
              </a:ext>
            </a:extLst>
          </p:cNvPr>
          <p:cNvSpPr/>
          <p:nvPr/>
        </p:nvSpPr>
        <p:spPr>
          <a:xfrm>
            <a:off x="12250282" y="2321643"/>
            <a:ext cx="4474344" cy="4474344"/>
          </a:xfrm>
          <a:custGeom>
            <a:avLst/>
            <a:gdLst/>
            <a:ahLst/>
            <a:cxnLst/>
            <a:rect l="l" t="t" r="r" b="b"/>
            <a:pathLst>
              <a:path w="4474344" h="4474344">
                <a:moveTo>
                  <a:pt x="0" y="0"/>
                </a:moveTo>
                <a:lnTo>
                  <a:pt x="4474345" y="0"/>
                </a:lnTo>
                <a:lnTo>
                  <a:pt x="4474345" y="4474344"/>
                </a:lnTo>
                <a:lnTo>
                  <a:pt x="0" y="4474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64AAE4E-2CF6-4F7A-A4D0-27332988F5C7}"/>
              </a:ext>
            </a:extLst>
          </p:cNvPr>
          <p:cNvSpPr/>
          <p:nvPr/>
        </p:nvSpPr>
        <p:spPr>
          <a:xfrm>
            <a:off x="9723352" y="8379807"/>
            <a:ext cx="542617" cy="542617"/>
          </a:xfrm>
          <a:custGeom>
            <a:avLst/>
            <a:gdLst/>
            <a:ahLst/>
            <a:cxnLst/>
            <a:rect l="l" t="t" r="r" b="b"/>
            <a:pathLst>
              <a:path w="542617" h="542617">
                <a:moveTo>
                  <a:pt x="0" y="0"/>
                </a:moveTo>
                <a:lnTo>
                  <a:pt x="542618" y="0"/>
                </a:lnTo>
                <a:lnTo>
                  <a:pt x="542618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4A3210DE-8719-2D52-B280-1CA8B20FB7B3}"/>
              </a:ext>
            </a:extLst>
          </p:cNvPr>
          <p:cNvSpPr/>
          <p:nvPr/>
        </p:nvSpPr>
        <p:spPr>
          <a:xfrm>
            <a:off x="9776680" y="8429166"/>
            <a:ext cx="443898" cy="443898"/>
          </a:xfrm>
          <a:custGeom>
            <a:avLst/>
            <a:gdLst/>
            <a:ahLst/>
            <a:cxnLst/>
            <a:rect l="l" t="t" r="r" b="b"/>
            <a:pathLst>
              <a:path w="443898" h="443898">
                <a:moveTo>
                  <a:pt x="0" y="0"/>
                </a:moveTo>
                <a:lnTo>
                  <a:pt x="443898" y="0"/>
                </a:lnTo>
                <a:lnTo>
                  <a:pt x="443898" y="443899"/>
                </a:lnTo>
                <a:lnTo>
                  <a:pt x="0" y="4438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1A9D0587-DE03-C552-2B45-F7A7D6317548}"/>
              </a:ext>
            </a:extLst>
          </p:cNvPr>
          <p:cNvSpPr txBox="1"/>
          <p:nvPr/>
        </p:nvSpPr>
        <p:spPr>
          <a:xfrm>
            <a:off x="6779718" y="8456555"/>
            <a:ext cx="2744525" cy="370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68"/>
              </a:lnSpc>
            </a:pPr>
            <a:r>
              <a:rPr lang="en-US" sz="2360" dirty="0">
                <a:solidFill>
                  <a:srgbClr val="FFFFFF"/>
                </a:solidFill>
                <a:latin typeface="Open Sans Bold"/>
              </a:rPr>
              <a:t>@</a:t>
            </a:r>
            <a:r>
              <a:rPr lang="en-US" sz="2360" dirty="0" err="1">
                <a:solidFill>
                  <a:srgbClr val="FFFFFF"/>
                </a:solidFill>
                <a:latin typeface="Open Sans Bold"/>
              </a:rPr>
              <a:t>psp.can.ua</a:t>
            </a:r>
            <a:endParaRPr lang="en-US" sz="2360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473</Words>
  <Application>Microsoft Macintosh PowerPoint</Application>
  <PresentationFormat>Произвольный</PresentationFormat>
  <Paragraphs>45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Calibri</vt:lpstr>
      <vt:lpstr>Open Sans</vt:lpstr>
      <vt:lpstr>Arial</vt:lpstr>
      <vt:lpstr>Open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Natalia Ostapchuk</cp:lastModifiedBy>
  <cp:revision>4</cp:revision>
  <dcterms:created xsi:type="dcterms:W3CDTF">2006-08-16T00:00:00Z</dcterms:created>
  <dcterms:modified xsi:type="dcterms:W3CDTF">2023-12-03T09:21:59Z</dcterms:modified>
</cp:coreProperties>
</file>