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305" r:id="rId3"/>
    <p:sldId id="297" r:id="rId4"/>
    <p:sldId id="264" r:id="rId5"/>
    <p:sldId id="299" r:id="rId6"/>
    <p:sldId id="301" r:id="rId7"/>
    <p:sldId id="303" r:id="rId8"/>
    <p:sldId id="304" r:id="rId9"/>
    <p:sldId id="287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B135"/>
    <a:srgbClr val="5527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71"/>
    <p:restoredTop sz="96405"/>
  </p:normalViewPr>
  <p:slideViewPr>
    <p:cSldViewPr snapToGrid="0">
      <p:cViewPr varScale="1">
        <p:scale>
          <a:sx n="87" d="100"/>
          <a:sy n="87" d="100"/>
        </p:scale>
        <p:origin x="7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79BC0-AE28-4FC9-ADD6-392B5F416B2E}" type="datetimeFigureOut">
              <a:rPr lang="uk-UA" smtClean="0"/>
              <a:t>30.11.2023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13A9C3-AB00-4CD8-8868-5C700D833C9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1485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dnannia.ua/news/nashi-novini/12314-trendi-rozvitku-gromadyanskogo-suspilstva-2022#_ftnref1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dnannia.ua/news/nashi-novini/12314-trendi-rozvitku-gromadyanskogo-suspilstva-2022#_ftnref1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dnannia.ua/news/nashi-novini/12314-trendi-rozvitku-gromadyanskogo-suspilstva-2022#_ftnref1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dnannia.ua/news/nashi-novini/12314-trendi-rozvitku-gromadyanskogo-suspilstva-2022#_ftnref1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dnannia.ua/news/nashi-novini/12314-trendi-rozvitku-gromadyanskogo-suspilstva-2022#_ftnref1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Невизначеність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стає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нашою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новою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реальністю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якій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мусимо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працювати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планувати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будувати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команди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й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збувати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мрії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Підготовка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наступної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кризи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має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розпочинатися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одразу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після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того, як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поточна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лиш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почне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стихати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Будь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гнучким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адаптивним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інакше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еволюція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триватиме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уже без тебе! </a:t>
            </a:r>
          </a:p>
          <a:p>
            <a:r>
              <a:rPr lang="ru-RU" sz="1200" b="0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[1]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VUCA -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абревіатура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volatility, uncertainty, complexity 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 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ambiguity (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англ.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нестабільність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невизначеність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складність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неоднозначність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endParaRPr lang="ru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F6A20-8DC1-4B16-A6F5-8784B1FB2B5A}" type="slidenum">
              <a:rPr lang="ru-UA" smtClean="0"/>
              <a:t>3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22696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Невизначеність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стає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нашою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новою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реальністю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якій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мусимо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працювати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планувати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будувати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команди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й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збувати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мрії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Підготовка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наступної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кризи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має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розпочинатися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одразу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після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того, як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поточна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лиш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почне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стихати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Будь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гнучким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адаптивним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інакше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еволюція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триватиме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уже без тебе! </a:t>
            </a:r>
          </a:p>
          <a:p>
            <a:r>
              <a:rPr lang="ru-RU" sz="1200" b="0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[1]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VUCA -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абревіатура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volatility, uncertainty, complexity 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 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ambiguity (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англ.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нестабільність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невизначеність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складність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неоднозначність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endParaRPr lang="ru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F6A20-8DC1-4B16-A6F5-8784B1FB2B5A}" type="slidenum">
              <a:rPr lang="ru-UA" smtClean="0"/>
              <a:t>4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8162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Невизначеність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стає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нашою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новою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реальністю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якій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мусимо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працювати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планувати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будувати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команди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й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збувати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мрії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Підготовка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наступної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кризи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має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розпочинатися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одразу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після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того, як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поточна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лиш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почне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стихати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Будь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гнучким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адаптивним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інакше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еволюція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триватиме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уже без тебе! </a:t>
            </a:r>
          </a:p>
          <a:p>
            <a:r>
              <a:rPr lang="ru-RU" sz="1200" b="0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[1]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VUCA -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абревіатура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volatility, uncertainty, complexity 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 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ambiguity (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англ.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нестабільність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невизначеність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складність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неоднозначність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endParaRPr lang="ru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F6A20-8DC1-4B16-A6F5-8784B1FB2B5A}" type="slidenum">
              <a:rPr lang="ru-UA" smtClean="0"/>
              <a:t>5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04782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Невизначеність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стає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нашою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новою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реальністю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якій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мусимо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працювати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планувати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будувати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команди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й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збувати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мрії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Підготовка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наступної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кризи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має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розпочинатися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одразу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після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того, як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поточна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лиш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почне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стихати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Будь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гнучким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адаптивним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інакше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еволюція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триватиме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уже без тебе! </a:t>
            </a:r>
          </a:p>
          <a:p>
            <a:r>
              <a:rPr lang="ru-RU" sz="1200" b="0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[1]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VUCA -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абревіатура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volatility, uncertainty, complexity 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 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ambiguity (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англ.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нестабільність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невизначеність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складність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неоднозначність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endParaRPr lang="ru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F6A20-8DC1-4B16-A6F5-8784B1FB2B5A}" type="slidenum">
              <a:rPr lang="ru-UA" smtClean="0"/>
              <a:t>6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68180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Невизначеність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стає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нашою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новою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реальністю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якій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мусимо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працювати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планувати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будувати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команди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й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збувати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мрії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Підготовка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наступної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кризи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має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розпочинатися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одразу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після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того, як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поточна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лиш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почне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стихати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Будь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гнучким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адаптивним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інакше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еволюція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триватиме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уже без тебе! </a:t>
            </a:r>
          </a:p>
          <a:p>
            <a:r>
              <a:rPr lang="ru-RU" sz="1200" b="0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[1]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VUCA -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абревіатура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volatility, uncertainty, complexity 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 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ambiguity (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англ.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нестабільність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невизначеність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складність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</a:t>
            </a:r>
            <a:r>
              <a:rPr lang="ru-R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неоднозначність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endParaRPr lang="ru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F6A20-8DC1-4B16-A6F5-8784B1FB2B5A}" type="slidenum">
              <a:rPr lang="ru-UA" smtClean="0"/>
              <a:t>7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2433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48128" y="3440241"/>
            <a:ext cx="6858000" cy="503869"/>
          </a:xfrm>
        </p:spPr>
        <p:txBody>
          <a:bodyPr anchor="b">
            <a:normAutofit/>
          </a:bodyPr>
          <a:lstStyle>
            <a:lvl1pPr algn="l">
              <a:defRPr sz="2800"/>
            </a:lvl1pPr>
          </a:lstStyle>
          <a:p>
            <a:r>
              <a:rPr lang="ru-RU" dirty="0" err="1"/>
              <a:t>Зразок</a:t>
            </a:r>
            <a:r>
              <a:rPr lang="ru-RU" dirty="0"/>
              <a:t>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48128" y="4065633"/>
            <a:ext cx="6858000" cy="408931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dirty="0" err="1"/>
              <a:t>Зразок</a:t>
            </a:r>
            <a:r>
              <a:rPr lang="ru-RU" dirty="0"/>
              <a:t> </a:t>
            </a:r>
            <a:r>
              <a:rPr lang="ru-RU" dirty="0" err="1"/>
              <a:t>підзаголовка</a:t>
            </a:r>
            <a:endParaRPr lang="en-US" dirty="0"/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4DBFE278-E167-CD46-D274-953E7110311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ru-UA" dirty="0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6374B285-56E6-2E68-28B7-75EE17FA28B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47738" y="1176338"/>
            <a:ext cx="4095750" cy="2032000"/>
          </a:xfrm>
        </p:spPr>
        <p:txBody>
          <a:bodyPr/>
          <a:lstStyle/>
          <a:p>
            <a:r>
              <a:rPr lang="ru-UA" dirty="0"/>
              <a:t>Логотип</a:t>
            </a:r>
          </a:p>
        </p:txBody>
      </p:sp>
    </p:spTree>
    <p:extLst>
      <p:ext uri="{BB962C8B-B14F-4D97-AF65-F5344CB8AC3E}">
        <p14:creationId xmlns:p14="http://schemas.microsoft.com/office/powerpoint/2010/main" val="3625387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9279AB-56E0-3245-9C8E-366DC6F43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2A0757-D294-6041-8E9B-CD6A5AB13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43A034-A51A-B840-AAE9-C0ACC0BBD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A5B6-54DE-034C-9A6C-F8D2BE488597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438830-C072-8646-BBD1-2F4E3E964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74F77F-8D7C-A543-9B8F-73D698A5F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E4E27-74C7-E14D-BF71-9E240F54EEB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566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AB35D2-5CDF-E64E-BAE3-54F779AE4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AB53F6-0A78-B449-BFE1-7714531E5D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61406C-6FA4-9D44-808C-AD07675AB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A5B6-54DE-034C-9A6C-F8D2BE488597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12BE81-BDF6-BA49-BDD0-7CD8BBE46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641FDD-32EB-5449-B0A3-B499280CE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E4E27-74C7-E14D-BF71-9E240F54EEB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315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9738" y="1546832"/>
            <a:ext cx="4481232" cy="783992"/>
          </a:xfrm>
        </p:spPr>
        <p:txBody>
          <a:bodyPr>
            <a:normAutofit/>
          </a:bodyPr>
          <a:lstStyle>
            <a:lvl1pPr>
              <a:defRPr sz="2400">
                <a:solidFill>
                  <a:srgbClr val="2EB135"/>
                </a:solidFill>
              </a:defRPr>
            </a:lvl1pPr>
          </a:lstStyle>
          <a:p>
            <a:r>
              <a:rPr lang="uk-UA" dirty="0"/>
              <a:t>ЗРАЗОК</a:t>
            </a:r>
            <a:r>
              <a:rPr lang="ru-RU" dirty="0"/>
              <a:t> ЗАГОЛОВКА</a:t>
            </a:r>
            <a:br>
              <a:rPr lang="ru-RU" dirty="0"/>
            </a:br>
            <a:r>
              <a:rPr lang="ru-RU" dirty="0"/>
              <a:t>В 2 РЯДКИ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0388" y="2433147"/>
            <a:ext cx="4481233" cy="2297346"/>
          </a:xfrm>
        </p:spPr>
        <p:txBody>
          <a:bodyPr/>
          <a:lstStyle>
            <a:lvl1pPr>
              <a:lnSpc>
                <a:spcPts val="1560"/>
              </a:lnSpc>
              <a:defRPr/>
            </a:lvl1pPr>
          </a:lstStyle>
          <a:p>
            <a:pPr lvl="0"/>
            <a:r>
              <a:rPr lang="ru-RU" dirty="0" err="1"/>
              <a:t>зразок</a:t>
            </a:r>
            <a:r>
              <a:rPr lang="ru-RU" dirty="0"/>
              <a:t> текста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EB13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 err="1"/>
              <a:t>зразок</a:t>
            </a:r>
            <a:r>
              <a:rPr lang="ru-RU" dirty="0"/>
              <a:t> текста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EB13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 err="1"/>
              <a:t>зразок</a:t>
            </a:r>
            <a:r>
              <a:rPr lang="ru-RU" dirty="0"/>
              <a:t> текста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EB13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 err="1"/>
              <a:t>зразок</a:t>
            </a:r>
            <a:r>
              <a:rPr lang="ru-RU" dirty="0"/>
              <a:t> текста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EB13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 err="1"/>
              <a:t>зразок</a:t>
            </a:r>
            <a:r>
              <a:rPr lang="ru-RU" dirty="0"/>
              <a:t> текста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EB13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 err="1"/>
              <a:t>зразок</a:t>
            </a:r>
            <a:r>
              <a:rPr lang="ru-RU" dirty="0"/>
              <a:t> текста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EB13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 err="1"/>
              <a:t>зразок</a:t>
            </a:r>
            <a:r>
              <a:rPr lang="ru-RU" dirty="0"/>
              <a:t> текста</a:t>
            </a:r>
          </a:p>
          <a:p>
            <a:pPr lvl="0"/>
            <a:endParaRPr lang="ru-RU" dirty="0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BF73A604-E456-DA08-36D9-91A1067CCA8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9738" y="277812"/>
            <a:ext cx="3675062" cy="1269019"/>
          </a:xfrm>
        </p:spPr>
        <p:txBody>
          <a:bodyPr/>
          <a:lstStyle/>
          <a:p>
            <a:r>
              <a:rPr lang="ru-UA" dirty="0"/>
              <a:t>Лого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6EAC1F6D-9D82-2F4C-30AA-7AD5EBEC48B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334000" y="277813"/>
            <a:ext cx="3532188" cy="4589462"/>
          </a:xfrm>
        </p:spPr>
        <p:txBody>
          <a:bodyPr/>
          <a:lstStyle/>
          <a:p>
            <a:r>
              <a:rPr lang="uk-UA" dirty="0"/>
              <a:t>Фото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049132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id="{FD93E913-E8A8-A0F4-E9A4-9F5AC95DDCB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ru-UA" dirty="0"/>
              <a:t>Зображення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101119"/>
            <a:ext cx="4190159" cy="600283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dirty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1900518"/>
            <a:ext cx="5615547" cy="2666720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err="1"/>
              <a:t>Зразок</a:t>
            </a:r>
            <a:r>
              <a:rPr lang="ru-RU" dirty="0"/>
              <a:t> текста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F7969485-73C4-FC60-BB9E-FDE8C5E917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10400" y="277532"/>
            <a:ext cx="1909763" cy="904875"/>
          </a:xfrm>
        </p:spPr>
        <p:txBody>
          <a:bodyPr/>
          <a:lstStyle/>
          <a:p>
            <a:r>
              <a:rPr lang="ru-UA" dirty="0"/>
              <a:t>Лого</a:t>
            </a:r>
          </a:p>
        </p:txBody>
      </p:sp>
    </p:spTree>
    <p:extLst>
      <p:ext uri="{BB962C8B-B14F-4D97-AF65-F5344CB8AC3E}">
        <p14:creationId xmlns:p14="http://schemas.microsoft.com/office/powerpoint/2010/main" val="3139395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6452204A-6F50-5BBC-2A87-F2AF5C90F55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</a:t>
            </a:r>
            <a:r>
              <a:rPr lang="ru-UA" dirty="0"/>
              <a:t>рагмент зображення знака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4533" y="318667"/>
            <a:ext cx="3808879" cy="649521"/>
          </a:xfrm>
        </p:spPr>
        <p:txBody>
          <a:bodyPr/>
          <a:lstStyle>
            <a:lvl1pPr>
              <a:defRPr>
                <a:solidFill>
                  <a:srgbClr val="55274F"/>
                </a:solidFill>
              </a:defRPr>
            </a:lvl1pPr>
          </a:lstStyle>
          <a:p>
            <a:r>
              <a:rPr lang="ru-RU" dirty="0" err="1"/>
              <a:t>Зразок</a:t>
            </a:r>
            <a:r>
              <a:rPr lang="ru-RU" dirty="0"/>
              <a:t>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04533" y="1369219"/>
            <a:ext cx="7663701" cy="3263504"/>
          </a:xfrm>
        </p:spPr>
        <p:txBody>
          <a:bodyPr/>
          <a:lstStyle/>
          <a:p>
            <a:pPr lvl="0"/>
            <a:r>
              <a:rPr lang="ru-RU" dirty="0" err="1"/>
              <a:t>зразок</a:t>
            </a:r>
            <a:r>
              <a:rPr lang="ru-RU" dirty="0"/>
              <a:t> текста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CAC11A7E-9166-32A0-53AC-4F3BA3F5855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65576" y="318667"/>
            <a:ext cx="1927599" cy="748133"/>
          </a:xfrm>
        </p:spPr>
        <p:txBody>
          <a:bodyPr/>
          <a:lstStyle/>
          <a:p>
            <a:r>
              <a:rPr lang="ru-UA" dirty="0"/>
              <a:t>Лого</a:t>
            </a:r>
          </a:p>
        </p:txBody>
      </p:sp>
    </p:spTree>
    <p:extLst>
      <p:ext uri="{BB962C8B-B14F-4D97-AF65-F5344CB8AC3E}">
        <p14:creationId xmlns:p14="http://schemas.microsoft.com/office/powerpoint/2010/main" val="3334362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10">
            <a:extLst>
              <a:ext uri="{FF2B5EF4-FFF2-40B4-BE49-F238E27FC236}">
                <a16:creationId xmlns:a16="http://schemas.microsoft.com/office/drawing/2014/main" id="{4B96871D-8F57-E0F8-217E-7A97FE5B44E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</a:t>
            </a:r>
            <a:r>
              <a:rPr lang="ru-UA" dirty="0"/>
              <a:t>рагмент зображення знака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9EDACF1-917D-9D51-513C-ECE38C1809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533" y="318667"/>
            <a:ext cx="3808879" cy="649521"/>
          </a:xfrm>
        </p:spPr>
        <p:txBody>
          <a:bodyPr/>
          <a:lstStyle>
            <a:lvl1pPr>
              <a:defRPr>
                <a:solidFill>
                  <a:srgbClr val="55274F"/>
                </a:solidFill>
              </a:defRPr>
            </a:lvl1pPr>
          </a:lstStyle>
          <a:p>
            <a:r>
              <a:rPr lang="ru-RU" dirty="0" err="1"/>
              <a:t>Зразок</a:t>
            </a:r>
            <a:r>
              <a:rPr lang="ru-RU" dirty="0"/>
              <a:t> заголовка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17C9A9-4319-775F-4B9B-98A6F67049E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04533" y="1369219"/>
            <a:ext cx="4624667" cy="3263504"/>
          </a:xfrm>
        </p:spPr>
        <p:txBody>
          <a:bodyPr/>
          <a:lstStyle/>
          <a:p>
            <a:pPr lvl="0"/>
            <a:r>
              <a:rPr lang="ru-RU" dirty="0" err="1"/>
              <a:t>зразок</a:t>
            </a:r>
            <a:r>
              <a:rPr lang="ru-RU" dirty="0"/>
              <a:t> текста</a:t>
            </a:r>
          </a:p>
        </p:txBody>
      </p:sp>
      <p:sp>
        <p:nvSpPr>
          <p:cNvPr id="13" name="Рисунок 8">
            <a:extLst>
              <a:ext uri="{FF2B5EF4-FFF2-40B4-BE49-F238E27FC236}">
                <a16:creationId xmlns:a16="http://schemas.microsoft.com/office/drawing/2014/main" id="{EC106736-4D8F-BDA5-915A-82631AA8294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65576" y="318667"/>
            <a:ext cx="1927599" cy="748133"/>
          </a:xfrm>
        </p:spPr>
        <p:txBody>
          <a:bodyPr/>
          <a:lstStyle/>
          <a:p>
            <a:r>
              <a:rPr lang="ru-UA" dirty="0"/>
              <a:t>Лого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265E4DA4-57F8-8841-F5A0-C97AD0D67B3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41950" y="1370013"/>
            <a:ext cx="3281363" cy="3121025"/>
          </a:xfrm>
        </p:spPr>
        <p:txBody>
          <a:bodyPr/>
          <a:lstStyle/>
          <a:p>
            <a:r>
              <a:rPr lang="ru-UA" dirty="0"/>
              <a:t>Фото</a:t>
            </a:r>
          </a:p>
        </p:txBody>
      </p:sp>
    </p:spTree>
    <p:extLst>
      <p:ext uri="{BB962C8B-B14F-4D97-AF65-F5344CB8AC3E}">
        <p14:creationId xmlns:p14="http://schemas.microsoft.com/office/powerpoint/2010/main" val="4241979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10">
            <a:extLst>
              <a:ext uri="{FF2B5EF4-FFF2-40B4-BE49-F238E27FC236}">
                <a16:creationId xmlns:a16="http://schemas.microsoft.com/office/drawing/2014/main" id="{9ADFB003-92C7-4822-2301-3BE26E97935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</a:t>
            </a:r>
            <a:r>
              <a:rPr lang="ru-UA" dirty="0"/>
              <a:t>рагмент зображення знака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DD4DCD3-C00D-C1D5-1FAF-4710CA3BD8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533" y="318667"/>
            <a:ext cx="3808879" cy="649521"/>
          </a:xfrm>
        </p:spPr>
        <p:txBody>
          <a:bodyPr/>
          <a:lstStyle>
            <a:lvl1pPr>
              <a:defRPr>
                <a:solidFill>
                  <a:srgbClr val="55274F"/>
                </a:solidFill>
              </a:defRPr>
            </a:lvl1pPr>
          </a:lstStyle>
          <a:p>
            <a:r>
              <a:rPr lang="ru-RU" dirty="0" err="1"/>
              <a:t>Зразок</a:t>
            </a:r>
            <a:r>
              <a:rPr lang="ru-RU" dirty="0"/>
              <a:t> заголовка</a:t>
            </a:r>
            <a:endParaRPr lang="en-US" dirty="0"/>
          </a:p>
        </p:txBody>
      </p:sp>
      <p:sp>
        <p:nvSpPr>
          <p:cNvPr id="8" name="Рисунок 8">
            <a:extLst>
              <a:ext uri="{FF2B5EF4-FFF2-40B4-BE49-F238E27FC236}">
                <a16:creationId xmlns:a16="http://schemas.microsoft.com/office/drawing/2014/main" id="{1CAACECB-3863-6337-0260-9443BC00B6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65576" y="318667"/>
            <a:ext cx="1927599" cy="748133"/>
          </a:xfrm>
        </p:spPr>
        <p:txBody>
          <a:bodyPr/>
          <a:lstStyle/>
          <a:p>
            <a:r>
              <a:rPr lang="ru-UA" dirty="0"/>
              <a:t>Лого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F714F4ED-CB0D-CA37-5DCD-4A1D0F7CC4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5676" y="1908362"/>
            <a:ext cx="2645054" cy="175820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dirty="0" err="1"/>
              <a:t>Зразок</a:t>
            </a:r>
            <a:r>
              <a:rPr lang="ru-RU" dirty="0"/>
              <a:t> текста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1AEF4D55-8455-F921-F60B-AD278782C09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78213" y="1604963"/>
            <a:ext cx="5046662" cy="2339975"/>
          </a:xfrm>
        </p:spPr>
        <p:txBody>
          <a:bodyPr/>
          <a:lstStyle/>
          <a:p>
            <a:r>
              <a:rPr lang="ru-UA" dirty="0"/>
              <a:t>Фото</a:t>
            </a:r>
          </a:p>
        </p:txBody>
      </p:sp>
    </p:spTree>
    <p:extLst>
      <p:ext uri="{BB962C8B-B14F-4D97-AF65-F5344CB8AC3E}">
        <p14:creationId xmlns:p14="http://schemas.microsoft.com/office/powerpoint/2010/main" val="2005694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10">
            <a:extLst>
              <a:ext uri="{FF2B5EF4-FFF2-40B4-BE49-F238E27FC236}">
                <a16:creationId xmlns:a16="http://schemas.microsoft.com/office/drawing/2014/main" id="{2CA9D242-6A33-00D0-55C7-46A0F3AB36F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</a:t>
            </a:r>
            <a:r>
              <a:rPr lang="ru-UA" dirty="0"/>
              <a:t>рагмент зображення знака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940AA46-DA03-D3D3-6361-E3A9CD0773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533" y="318667"/>
            <a:ext cx="3808879" cy="649521"/>
          </a:xfrm>
        </p:spPr>
        <p:txBody>
          <a:bodyPr/>
          <a:lstStyle>
            <a:lvl1pPr>
              <a:defRPr>
                <a:solidFill>
                  <a:srgbClr val="55274F"/>
                </a:solidFill>
              </a:defRPr>
            </a:lvl1pPr>
          </a:lstStyle>
          <a:p>
            <a:r>
              <a:rPr lang="ru-RU" dirty="0" err="1"/>
              <a:t>Зразок</a:t>
            </a:r>
            <a:r>
              <a:rPr lang="ru-RU" dirty="0"/>
              <a:t> заголовка</a:t>
            </a:r>
            <a:endParaRPr lang="en-US" dirty="0"/>
          </a:p>
        </p:txBody>
      </p:sp>
      <p:sp>
        <p:nvSpPr>
          <p:cNvPr id="7" name="Рисунок 8">
            <a:extLst>
              <a:ext uri="{FF2B5EF4-FFF2-40B4-BE49-F238E27FC236}">
                <a16:creationId xmlns:a16="http://schemas.microsoft.com/office/drawing/2014/main" id="{344C298F-9348-3930-EFFB-F76A6F313E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65576" y="318667"/>
            <a:ext cx="1927599" cy="748133"/>
          </a:xfrm>
        </p:spPr>
        <p:txBody>
          <a:bodyPr/>
          <a:lstStyle/>
          <a:p>
            <a:r>
              <a:rPr lang="ru-UA" dirty="0"/>
              <a:t>Лого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54412EC4-F0D0-F07B-E363-C759663790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9125" y="1604963"/>
            <a:ext cx="2645054" cy="447955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ru-RU" dirty="0"/>
              <a:t>ЗРАЗОК ТЕКСТА</a:t>
            </a:r>
          </a:p>
        </p:txBody>
      </p:sp>
      <p:sp>
        <p:nvSpPr>
          <p:cNvPr id="9" name="Рисунок 11">
            <a:extLst>
              <a:ext uri="{FF2B5EF4-FFF2-40B4-BE49-F238E27FC236}">
                <a16:creationId xmlns:a16="http://schemas.microsoft.com/office/drawing/2014/main" id="{C7088746-9E05-0514-8F40-F1AA10796C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78213" y="1604963"/>
            <a:ext cx="5046662" cy="2339975"/>
          </a:xfrm>
        </p:spPr>
        <p:txBody>
          <a:bodyPr/>
          <a:lstStyle/>
          <a:p>
            <a:r>
              <a:rPr lang="ru-UA" dirty="0"/>
              <a:t>Фото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F1D54F28-D0BA-0F70-B963-72F4735EBB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9125" y="2143125"/>
            <a:ext cx="2644775" cy="2339975"/>
          </a:xfrm>
        </p:spPr>
        <p:txBody>
          <a:bodyPr/>
          <a:lstStyle>
            <a:lvl1pPr marL="0" indent="0">
              <a:lnSpc>
                <a:spcPts val="1960"/>
              </a:lnSpc>
              <a:buFontTx/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7080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20AFF5B3-B22C-96C5-366F-0877C8FA2DC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ru-UA" dirty="0"/>
              <a:t>Зображення</a:t>
            </a:r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A1D58B43-9D65-F43B-86B7-4617E41229C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007519" y="1536700"/>
            <a:ext cx="3128962" cy="2070100"/>
          </a:xfrm>
        </p:spPr>
        <p:txBody>
          <a:bodyPr/>
          <a:lstStyle/>
          <a:p>
            <a:r>
              <a:rPr lang="ru-UA" dirty="0"/>
              <a:t>Лого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5697B59D-ED14-2CC3-285B-F2B67B70F6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70113" y="3935413"/>
            <a:ext cx="5270500" cy="762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dirty="0"/>
              <a:t>Адреса</a:t>
            </a:r>
          </a:p>
        </p:txBody>
      </p:sp>
    </p:spTree>
    <p:extLst>
      <p:ext uri="{BB962C8B-B14F-4D97-AF65-F5344CB8AC3E}">
        <p14:creationId xmlns:p14="http://schemas.microsoft.com/office/powerpoint/2010/main" val="1772464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3A78283-F5A5-A645-9587-53972F120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A5B6-54DE-034C-9A6C-F8D2BE488597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2077A97-B090-C54E-AADE-1E177D067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8167D3D-BFD1-324C-B2E3-3AFFFBE5F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E4E27-74C7-E14D-BF71-9E240F54EEB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487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err="1"/>
              <a:t>Зразок</a:t>
            </a:r>
            <a:r>
              <a:rPr lang="ru-RU" dirty="0"/>
              <a:t>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err="1"/>
              <a:t>Зразок</a:t>
            </a:r>
            <a:r>
              <a:rPr lang="ru-RU" dirty="0"/>
              <a:t>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3F486-B966-6847-94F6-5927A3B4D07C}" type="datetimeFigureOut">
              <a:rPr lang="ru-UA" smtClean="0"/>
              <a:t>11/30/2023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CF64A-32C0-EC49-9215-3FF0074704C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159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1"/>
          </a:solidFill>
          <a:latin typeface="Raleway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2EB135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aleway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Raleway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grant@ednannia.ua" TargetMode="External"/><Relationship Id="rId2" Type="http://schemas.openxmlformats.org/officeDocument/2006/relationships/hyperlink" Target="https://ednannia.ua/" TargetMode="Externa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44C9B4B-7349-1343-811E-E89E0BF35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306690"/>
            <a:ext cx="3234644" cy="450610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096844B-880F-204F-A24F-4C3A50303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H="1">
            <a:off x="1908835" y="-173427"/>
            <a:ext cx="3130588" cy="3448865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E5E7E61-1F3D-724E-8400-F6C0AB2C78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97651" y="2055739"/>
            <a:ext cx="5623414" cy="2121122"/>
          </a:xfrm>
        </p:spPr>
        <p:txBody>
          <a:bodyPr>
            <a:noAutofit/>
          </a:bodyPr>
          <a:lstStyle/>
          <a:p>
            <a:r>
              <a:rPr lang="uk-UA" sz="2850" b="1" dirty="0">
                <a:solidFill>
                  <a:srgbClr val="55274F"/>
                </a:solidFill>
                <a:latin typeface="Montserrat" pitchFamily="2" charset="0"/>
              </a:rPr>
              <a:t>МОЖЛИВОСТІ </a:t>
            </a:r>
          </a:p>
          <a:p>
            <a:r>
              <a:rPr lang="uk-UA" sz="2850" b="1" dirty="0">
                <a:solidFill>
                  <a:srgbClr val="55274F"/>
                </a:solidFill>
                <a:latin typeface="Montserrat" pitchFamily="2" charset="0"/>
              </a:rPr>
              <a:t>для ОГС </a:t>
            </a:r>
          </a:p>
          <a:p>
            <a:r>
              <a:rPr lang="uk-UA" sz="2850" b="1" dirty="0">
                <a:solidFill>
                  <a:srgbClr val="55274F"/>
                </a:solidFill>
                <a:latin typeface="Montserrat" pitchFamily="2" charset="0"/>
              </a:rPr>
              <a:t>від ІСАР ЄДНАННЯ</a:t>
            </a:r>
            <a:br>
              <a:rPr lang="uk-UA" sz="2850" b="1" dirty="0">
                <a:solidFill>
                  <a:srgbClr val="55274F"/>
                </a:solidFill>
                <a:latin typeface="Montserrat" pitchFamily="2" charset="0"/>
              </a:rPr>
            </a:br>
            <a:endParaRPr lang="uk-UA" sz="2850" b="1" dirty="0">
              <a:solidFill>
                <a:srgbClr val="55274F"/>
              </a:solidFill>
              <a:latin typeface="Montserrat" pitchFamily="2" charset="0"/>
            </a:endParaRPr>
          </a:p>
          <a:p>
            <a:endParaRPr lang="uk-UA" sz="2850" b="1" dirty="0">
              <a:solidFill>
                <a:srgbClr val="55274F"/>
              </a:solidFill>
              <a:latin typeface="Montserrat" pitchFamily="2" charset="0"/>
            </a:endParaRPr>
          </a:p>
        </p:txBody>
      </p:sp>
      <p:pic>
        <p:nvPicPr>
          <p:cNvPr id="6" name="Объект 8">
            <a:extLst>
              <a:ext uri="{FF2B5EF4-FFF2-40B4-BE49-F238E27FC236}">
                <a16:creationId xmlns:a16="http://schemas.microsoft.com/office/drawing/2014/main" id="{BE01F0E3-BCC9-6946-A414-80F1A43E79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7569630" y="379741"/>
            <a:ext cx="1208745" cy="88331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AD9A7ED-5C20-8C4F-AAA2-0E0E753028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765" y="3287050"/>
            <a:ext cx="2220929" cy="103764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E85341D-52C7-4A48-9509-528D8F759DC7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85000"/>
          </a:blip>
          <a:stretch>
            <a:fillRect/>
          </a:stretch>
        </p:blipFill>
        <p:spPr>
          <a:xfrm>
            <a:off x="2039304" y="426981"/>
            <a:ext cx="2254718" cy="184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301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3054ABC-6A59-4550-BC26-C9F237E0C87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689314" y="830875"/>
            <a:ext cx="484440" cy="422978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302847E-C1B9-4134-BA7E-F786961CD164}"/>
              </a:ext>
            </a:extLst>
          </p:cNvPr>
          <p:cNvSpPr txBox="1">
            <a:spLocks/>
          </p:cNvSpPr>
          <p:nvPr/>
        </p:nvSpPr>
        <p:spPr>
          <a:xfrm>
            <a:off x="632765" y="223856"/>
            <a:ext cx="7878470" cy="453543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2EB135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aleway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Raleway" pitchFamily="2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000" b="1" dirty="0">
                <a:solidFill>
                  <a:srgbClr val="55274F"/>
                </a:solidFill>
                <a:latin typeface="Montserrat" pitchFamily="2" charset="0"/>
              </a:rPr>
              <a:t>МОЖЛИВОСТІ для ОГС від ІСАР ЄДНАННЯ</a:t>
            </a:r>
            <a:br>
              <a:rPr lang="uk-UA" sz="2850" b="1" dirty="0">
                <a:solidFill>
                  <a:srgbClr val="55274F"/>
                </a:solidFill>
                <a:latin typeface="Montserrat" pitchFamily="2" charset="0"/>
              </a:rPr>
            </a:br>
            <a:endParaRPr lang="uk-UA" sz="2850" b="1" dirty="0">
              <a:solidFill>
                <a:srgbClr val="55274F"/>
              </a:solidFill>
              <a:latin typeface="Montserrat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642B43-19BF-4080-8DD3-341AEFF5115B}"/>
              </a:ext>
            </a:extLst>
          </p:cNvPr>
          <p:cNvSpPr txBox="1"/>
          <p:nvPr/>
        </p:nvSpPr>
        <p:spPr>
          <a:xfrm>
            <a:off x="1239926" y="792187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dirty="0">
                <a:solidFill>
                  <a:srgbClr val="55274F"/>
                </a:solidFill>
                <a:latin typeface="Montserrat" pitchFamily="2" charset="0"/>
              </a:rPr>
              <a:t>Навчальні активності</a:t>
            </a:r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rgbClr val="55274F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A0F496C-9F8E-46E3-BF38-024A5838407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699951" y="1476578"/>
            <a:ext cx="484440" cy="4229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5B9678-574E-4A07-BB9F-784E5E44456D}"/>
              </a:ext>
            </a:extLst>
          </p:cNvPr>
          <p:cNvSpPr txBox="1"/>
          <p:nvPr/>
        </p:nvSpPr>
        <p:spPr>
          <a:xfrm>
            <a:off x="1297228" y="1437890"/>
            <a:ext cx="65666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55274F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Підтримка мережування ОГС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D5CA827-AFDB-459C-9DD0-337DF6319C7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689314" y="2177272"/>
            <a:ext cx="484440" cy="4038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06C4883-171D-4A4A-A9C9-4CBA353D664F}"/>
              </a:ext>
            </a:extLst>
          </p:cNvPr>
          <p:cNvSpPr txBox="1"/>
          <p:nvPr/>
        </p:nvSpPr>
        <p:spPr>
          <a:xfrm>
            <a:off x="1288694" y="2165707"/>
            <a:ext cx="74005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dirty="0">
                <a:solidFill>
                  <a:srgbClr val="55274F"/>
                </a:solidFill>
                <a:latin typeface="Montserrat" pitchFamily="2" charset="0"/>
              </a:rPr>
              <a:t>Адвокація участі ОГС на рівні держави </a:t>
            </a:r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rgbClr val="55274F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40B551-BDB6-4848-8FF9-8269F685674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689314" y="2866468"/>
            <a:ext cx="484440" cy="4038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73B20F6-218D-4E0A-8071-E12F7A9892E3}"/>
              </a:ext>
            </a:extLst>
          </p:cNvPr>
          <p:cNvSpPr txBox="1"/>
          <p:nvPr/>
        </p:nvSpPr>
        <p:spPr>
          <a:xfrm>
            <a:off x="1333804" y="2866468"/>
            <a:ext cx="6566612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50" b="1" dirty="0">
                <a:solidFill>
                  <a:srgbClr val="55274F"/>
                </a:solidFill>
                <a:latin typeface="Montserrat" pitchFamily="2" charset="0"/>
              </a:rPr>
              <a:t> </a:t>
            </a:r>
            <a:endParaRPr kumimoji="0" lang="uk-UA" sz="2850" b="1" i="0" u="none" strike="noStrike" kern="1200" cap="none" spc="0" normalizeH="0" baseline="0" noProof="0" dirty="0">
              <a:ln>
                <a:noFill/>
              </a:ln>
              <a:solidFill>
                <a:srgbClr val="55274F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BA7F29-14CF-42B8-BD88-BAB159AA8CCD}"/>
              </a:ext>
            </a:extLst>
          </p:cNvPr>
          <p:cNvSpPr txBox="1"/>
          <p:nvPr/>
        </p:nvSpPr>
        <p:spPr>
          <a:xfrm>
            <a:off x="1288694" y="2849940"/>
            <a:ext cx="65666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55274F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Дослідження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AF6039E-82EA-4C5D-82E0-481BE6B36CE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699951" y="3520361"/>
            <a:ext cx="484440" cy="40380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5A094C2-0693-46F9-ADFD-3084C941BED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699951" y="4174254"/>
            <a:ext cx="484440" cy="40380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87974BC-5365-40B6-91AA-0C957FD0A1D5}"/>
              </a:ext>
            </a:extLst>
          </p:cNvPr>
          <p:cNvSpPr txBox="1"/>
          <p:nvPr/>
        </p:nvSpPr>
        <p:spPr>
          <a:xfrm>
            <a:off x="1288694" y="3499211"/>
            <a:ext cx="65666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dirty="0">
                <a:solidFill>
                  <a:srgbClr val="55274F"/>
                </a:solidFill>
                <a:latin typeface="Montserrat" pitchFamily="2" charset="0"/>
              </a:rPr>
              <a:t>Дім Громадянського Суспільства</a:t>
            </a:r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rgbClr val="55274F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E001064-7244-4844-A877-2DE81228A034}"/>
              </a:ext>
            </a:extLst>
          </p:cNvPr>
          <p:cNvSpPr txBox="1"/>
          <p:nvPr/>
        </p:nvSpPr>
        <p:spPr>
          <a:xfrm>
            <a:off x="1333804" y="4173023"/>
            <a:ext cx="65666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55274F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Грантові можливості</a:t>
            </a:r>
          </a:p>
        </p:txBody>
      </p:sp>
      <p:pic>
        <p:nvPicPr>
          <p:cNvPr id="21" name="Объект 8">
            <a:extLst>
              <a:ext uri="{FF2B5EF4-FFF2-40B4-BE49-F238E27FC236}">
                <a16:creationId xmlns:a16="http://schemas.microsoft.com/office/drawing/2014/main" id="{E09606A7-46BA-4655-9038-85DAC2BCEE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7701304" y="174332"/>
            <a:ext cx="1208745" cy="88331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532B5AB-F582-4AF5-8058-E36FBF117A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0" y="103398"/>
            <a:ext cx="845156" cy="81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439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BB79CF-23EF-457E-851F-52B325A14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35542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8B328F-CD7D-43ED-B4DE-A47FFE0F2AFC}"/>
              </a:ext>
            </a:extLst>
          </p:cNvPr>
          <p:cNvSpPr txBox="1"/>
          <p:nvPr/>
        </p:nvSpPr>
        <p:spPr>
          <a:xfrm>
            <a:off x="306177" y="2032856"/>
            <a:ext cx="4820431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uk-UA" sz="1350" dirty="0">
                <a:latin typeface="Montserrat" pitchFamily="2" charset="0"/>
              </a:rPr>
            </a:br>
            <a:r>
              <a:rPr lang="uk-UA" sz="1950" dirty="0">
                <a:latin typeface="Montserrat" pitchFamily="2" charset="0"/>
              </a:rPr>
              <a:t>Метою конкурсу є </a:t>
            </a:r>
            <a:r>
              <a:rPr lang="ru-RU" sz="1950" dirty="0">
                <a:latin typeface="Montserrat" pitchFamily="2" charset="0"/>
              </a:rPr>
              <a:t> </a:t>
            </a:r>
            <a:r>
              <a:rPr lang="ru-RU" sz="1950" dirty="0" err="1">
                <a:latin typeface="Montserrat" pitchFamily="2" charset="0"/>
              </a:rPr>
              <a:t>зміцнення</a:t>
            </a:r>
            <a:r>
              <a:rPr lang="ru-RU" sz="1950" dirty="0">
                <a:latin typeface="Montserrat" pitchFamily="2" charset="0"/>
              </a:rPr>
              <a:t> </a:t>
            </a:r>
            <a:r>
              <a:rPr lang="ru-RU" sz="1950" dirty="0" err="1">
                <a:latin typeface="Montserrat" pitchFamily="2" charset="0"/>
              </a:rPr>
              <a:t>інституційної</a:t>
            </a:r>
            <a:r>
              <a:rPr lang="ru-RU" sz="1950" dirty="0">
                <a:latin typeface="Montserrat" pitchFamily="2" charset="0"/>
              </a:rPr>
              <a:t> </a:t>
            </a:r>
            <a:r>
              <a:rPr lang="ru-RU" sz="1950" dirty="0" err="1">
                <a:latin typeface="Montserrat" pitchFamily="2" charset="0"/>
              </a:rPr>
              <a:t>спроможності</a:t>
            </a:r>
            <a:r>
              <a:rPr lang="ru-RU" sz="1950" dirty="0">
                <a:latin typeface="Montserrat" pitchFamily="2" charset="0"/>
              </a:rPr>
              <a:t> ОГС</a:t>
            </a:r>
          </a:p>
          <a:p>
            <a:r>
              <a:rPr lang="ru-RU" sz="1950" dirty="0">
                <a:latin typeface="Montserrat" pitchFamily="2" charset="0"/>
              </a:rPr>
              <a:t>у </a:t>
            </a:r>
            <a:r>
              <a:rPr lang="ru-RU" sz="1950" dirty="0" err="1">
                <a:latin typeface="Montserrat" pitchFamily="2" charset="0"/>
              </a:rPr>
              <a:t>затребуваних</a:t>
            </a:r>
            <a:r>
              <a:rPr lang="ru-RU" sz="1950" dirty="0">
                <a:latin typeface="Montserrat" pitchFamily="2" charset="0"/>
              </a:rPr>
              <a:t> ними сферах, особливо тих, </a:t>
            </a:r>
            <a:r>
              <a:rPr lang="ru-RU" sz="1950" dirty="0" err="1">
                <a:latin typeface="Montserrat" pitchFamily="2" charset="0"/>
              </a:rPr>
              <a:t>що</a:t>
            </a:r>
            <a:r>
              <a:rPr lang="ru-RU" sz="1950" dirty="0">
                <a:latin typeface="Montserrat" pitchFamily="2" charset="0"/>
              </a:rPr>
              <a:t> </a:t>
            </a:r>
            <a:r>
              <a:rPr lang="ru-RU" sz="1950" dirty="0" err="1">
                <a:latin typeface="Montserrat" pitchFamily="2" charset="0"/>
              </a:rPr>
              <a:t>стосуються</a:t>
            </a:r>
            <a:r>
              <a:rPr lang="ru-RU" sz="1950" dirty="0">
                <a:latin typeface="Montserrat" pitchFamily="2" charset="0"/>
              </a:rPr>
              <a:t> </a:t>
            </a:r>
            <a:r>
              <a:rPr lang="ru-RU" sz="1950" dirty="0" err="1">
                <a:latin typeface="Montserrat" pitchFamily="2" charset="0"/>
              </a:rPr>
              <a:t>сталості</a:t>
            </a:r>
            <a:r>
              <a:rPr lang="ru-RU" sz="1950" dirty="0">
                <a:latin typeface="Montserrat" pitchFamily="2" charset="0"/>
              </a:rPr>
              <a:t> й </a:t>
            </a:r>
            <a:r>
              <a:rPr lang="ru-RU" sz="1950" dirty="0" err="1">
                <a:latin typeface="Montserrat" pitchFamily="2" charset="0"/>
              </a:rPr>
              <a:t>самозарадності</a:t>
            </a:r>
            <a:r>
              <a:rPr lang="ru-RU" sz="1950" dirty="0">
                <a:latin typeface="Montserrat" pitchFamily="2" charset="0"/>
              </a:rPr>
              <a:t>.</a:t>
            </a:r>
            <a:endParaRPr lang="uk-UA" sz="13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DA0B7C-A548-4940-A577-2B233DA4EABE}"/>
              </a:ext>
            </a:extLst>
          </p:cNvPr>
          <p:cNvSpPr txBox="1"/>
          <p:nvPr/>
        </p:nvSpPr>
        <p:spPr>
          <a:xfrm>
            <a:off x="4729806" y="1944059"/>
            <a:ext cx="321211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dirty="0">
                <a:solidFill>
                  <a:srgbClr val="2EB135"/>
                </a:solidFill>
                <a:latin typeface="Montserrat" pitchFamily="2" charset="0"/>
              </a:rPr>
              <a:t>ГРАНТИ З ОРГАНІЗАЦІЙНОГО РОЗВИТКУ</a:t>
            </a:r>
            <a:endParaRPr lang="ru-RU" sz="2100" b="1" dirty="0">
              <a:solidFill>
                <a:srgbClr val="2EB135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950D6C3-CFB8-4B24-B4A7-122861085B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812"/>
          <a:stretch/>
        </p:blipFill>
        <p:spPr>
          <a:xfrm>
            <a:off x="1367253" y="373150"/>
            <a:ext cx="1597915" cy="34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66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BB79CF-23EF-457E-851F-52B325A14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" y="0"/>
            <a:ext cx="9135542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8B328F-CD7D-43ED-B4DE-A47FFE0F2AFC}"/>
              </a:ext>
            </a:extLst>
          </p:cNvPr>
          <p:cNvSpPr txBox="1"/>
          <p:nvPr/>
        </p:nvSpPr>
        <p:spPr>
          <a:xfrm>
            <a:off x="373249" y="1874943"/>
            <a:ext cx="4533122" cy="2100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uk-UA" sz="1350" dirty="0">
                <a:latin typeface="Montserrat" pitchFamily="2" charset="0"/>
              </a:rPr>
            </a:br>
            <a:r>
              <a:rPr lang="uk-UA" sz="1950" dirty="0">
                <a:latin typeface="Montserrat" pitchFamily="2" charset="0"/>
              </a:rPr>
              <a:t>Метою конкурсу є </a:t>
            </a:r>
            <a:r>
              <a:rPr lang="ru-RU" sz="1950" dirty="0" err="1">
                <a:latin typeface="Montserrat" pitchFamily="2" charset="0"/>
              </a:rPr>
              <a:t>посилення</a:t>
            </a:r>
            <a:r>
              <a:rPr lang="ru-RU" sz="1950" dirty="0">
                <a:latin typeface="Montserrat" pitchFamily="2" charset="0"/>
              </a:rPr>
              <a:t> </a:t>
            </a:r>
            <a:r>
              <a:rPr lang="ru-RU" sz="1950" dirty="0" err="1">
                <a:latin typeface="Montserrat" pitchFamily="2" charset="0"/>
              </a:rPr>
              <a:t>участі</a:t>
            </a:r>
            <a:r>
              <a:rPr lang="ru-RU" sz="1950" dirty="0">
                <a:latin typeface="Montserrat" pitchFamily="2" charset="0"/>
              </a:rPr>
              <a:t> </a:t>
            </a:r>
            <a:r>
              <a:rPr lang="ru-RU" sz="1950" dirty="0" err="1">
                <a:latin typeface="Montserrat" pitchFamily="2" charset="0"/>
              </a:rPr>
              <a:t>громадянського</a:t>
            </a:r>
            <a:r>
              <a:rPr lang="ru-RU" sz="1950" dirty="0">
                <a:latin typeface="Montserrat" pitchFamily="2" charset="0"/>
              </a:rPr>
              <a:t> </a:t>
            </a:r>
            <a:r>
              <a:rPr lang="ru-RU" sz="1950" dirty="0" err="1">
                <a:latin typeface="Montserrat" pitchFamily="2" charset="0"/>
              </a:rPr>
              <a:t>суспільства</a:t>
            </a:r>
            <a:r>
              <a:rPr lang="ru-RU" sz="1950" dirty="0">
                <a:latin typeface="Montserrat" pitchFamily="2" charset="0"/>
              </a:rPr>
              <a:t> у </a:t>
            </a:r>
            <a:r>
              <a:rPr lang="ru-RU" sz="1950" dirty="0" err="1">
                <a:latin typeface="Montserrat" pitchFamily="2" charset="0"/>
              </a:rPr>
              <a:t>процесах</a:t>
            </a:r>
            <a:r>
              <a:rPr lang="ru-RU" sz="1950" dirty="0">
                <a:latin typeface="Montserrat" pitchFamily="2" charset="0"/>
              </a:rPr>
              <a:t> </a:t>
            </a:r>
            <a:r>
              <a:rPr lang="ru-RU" sz="1950" dirty="0" err="1">
                <a:latin typeface="Montserrat" pitchFamily="2" charset="0"/>
              </a:rPr>
              <a:t>сталого</a:t>
            </a:r>
            <a:r>
              <a:rPr lang="ru-RU" sz="1950" dirty="0">
                <a:latin typeface="Montserrat" pitchFamily="2" charset="0"/>
              </a:rPr>
              <a:t> </a:t>
            </a:r>
            <a:r>
              <a:rPr lang="ru-RU" sz="1950" dirty="0" err="1">
                <a:latin typeface="Montserrat" pitchFamily="2" charset="0"/>
              </a:rPr>
              <a:t>відновлення</a:t>
            </a:r>
            <a:r>
              <a:rPr lang="ru-RU" sz="1950" dirty="0">
                <a:latin typeface="Montserrat" pitchFamily="2" charset="0"/>
              </a:rPr>
              <a:t> </a:t>
            </a:r>
            <a:r>
              <a:rPr lang="ru-RU" sz="1950" dirty="0" err="1">
                <a:latin typeface="Montserrat" pitchFamily="2" charset="0"/>
              </a:rPr>
              <a:t>України</a:t>
            </a:r>
            <a:r>
              <a:rPr lang="ru-RU" sz="1950" dirty="0">
                <a:latin typeface="Montserrat" pitchFamily="2" charset="0"/>
              </a:rPr>
              <a:t> на </a:t>
            </a:r>
            <a:r>
              <a:rPr lang="ru-RU" sz="1950" dirty="0" err="1">
                <a:latin typeface="Montserrat" pitchFamily="2" charset="0"/>
              </a:rPr>
              <a:t>національному</a:t>
            </a:r>
            <a:r>
              <a:rPr lang="ru-RU" sz="1950" dirty="0">
                <a:latin typeface="Montserrat" pitchFamily="2" charset="0"/>
              </a:rPr>
              <a:t> та </a:t>
            </a:r>
            <a:r>
              <a:rPr lang="ru-RU" sz="1950" dirty="0" err="1">
                <a:latin typeface="Montserrat" pitchFamily="2" charset="0"/>
              </a:rPr>
              <a:t>місцевому</a:t>
            </a:r>
            <a:r>
              <a:rPr lang="ru-RU" sz="1950" dirty="0">
                <a:latin typeface="Montserrat" pitchFamily="2" charset="0"/>
              </a:rPr>
              <a:t> </a:t>
            </a:r>
            <a:r>
              <a:rPr lang="ru-RU" sz="1950" dirty="0" err="1">
                <a:latin typeface="Montserrat" pitchFamily="2" charset="0"/>
              </a:rPr>
              <a:t>рівнях</a:t>
            </a:r>
            <a:r>
              <a:rPr lang="ru-RU" sz="1950" dirty="0">
                <a:latin typeface="Montserrat" pitchFamily="2" charset="0"/>
              </a:rPr>
              <a:t>. </a:t>
            </a:r>
            <a:endParaRPr lang="uk-UA" sz="13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DA0B7C-A548-4940-A577-2B233DA4EABE}"/>
              </a:ext>
            </a:extLst>
          </p:cNvPr>
          <p:cNvSpPr txBox="1"/>
          <p:nvPr/>
        </p:nvSpPr>
        <p:spPr>
          <a:xfrm>
            <a:off x="5157779" y="1394504"/>
            <a:ext cx="2509582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dirty="0" err="1">
                <a:solidFill>
                  <a:srgbClr val="2EB135"/>
                </a:solidFill>
                <a:latin typeface="Montserrat" pitchFamily="2" charset="0"/>
              </a:rPr>
              <a:t>Громадянське</a:t>
            </a:r>
            <a:r>
              <a:rPr lang="ru-RU" sz="2100" b="1" dirty="0">
                <a:solidFill>
                  <a:srgbClr val="2EB135"/>
                </a:solidFill>
                <a:latin typeface="Montserrat" pitchFamily="2" charset="0"/>
              </a:rPr>
              <a:t> </a:t>
            </a:r>
            <a:r>
              <a:rPr lang="ru-RU" sz="2100" b="1" dirty="0" err="1">
                <a:solidFill>
                  <a:srgbClr val="2EB135"/>
                </a:solidFill>
                <a:latin typeface="Montserrat" pitchFamily="2" charset="0"/>
              </a:rPr>
              <a:t>суспільство</a:t>
            </a:r>
            <a:r>
              <a:rPr lang="ru-RU" sz="2100" b="1" dirty="0">
                <a:solidFill>
                  <a:srgbClr val="2EB135"/>
                </a:solidFill>
                <a:latin typeface="Montserrat" pitchFamily="2" charset="0"/>
              </a:rPr>
              <a:t> </a:t>
            </a:r>
            <a:r>
              <a:rPr lang="ru-RU" sz="2100" b="1" dirty="0" err="1">
                <a:solidFill>
                  <a:srgbClr val="2EB135"/>
                </a:solidFill>
                <a:latin typeface="Montserrat" pitchFamily="2" charset="0"/>
              </a:rPr>
              <a:t>задля</a:t>
            </a:r>
            <a:r>
              <a:rPr lang="ru-RU" sz="2100" b="1" dirty="0">
                <a:solidFill>
                  <a:srgbClr val="2EB135"/>
                </a:solidFill>
                <a:latin typeface="Montserrat" pitchFamily="2" charset="0"/>
              </a:rPr>
              <a:t> перемоги та </a:t>
            </a:r>
            <a:r>
              <a:rPr lang="ru-RU" sz="2100" b="1" dirty="0" err="1">
                <a:solidFill>
                  <a:srgbClr val="2EB135"/>
                </a:solidFill>
                <a:latin typeface="Montserrat" pitchFamily="2" charset="0"/>
              </a:rPr>
              <a:t>відновлення</a:t>
            </a:r>
            <a:r>
              <a:rPr lang="ru-RU" sz="2100" b="1" dirty="0">
                <a:solidFill>
                  <a:srgbClr val="2EB135"/>
                </a:solidFill>
                <a:latin typeface="Montserrat" pitchFamily="2" charset="0"/>
              </a:rPr>
              <a:t> </a:t>
            </a:r>
            <a:r>
              <a:rPr lang="ru-RU" sz="2100" b="1" dirty="0" err="1">
                <a:solidFill>
                  <a:srgbClr val="2EB135"/>
                </a:solidFill>
                <a:latin typeface="Montserrat" pitchFamily="2" charset="0"/>
              </a:rPr>
              <a:t>сталого</a:t>
            </a:r>
            <a:r>
              <a:rPr lang="ru-RU" sz="2100" b="1" dirty="0">
                <a:solidFill>
                  <a:srgbClr val="2EB135"/>
                </a:solidFill>
                <a:latin typeface="Montserrat" pitchFamily="2" charset="0"/>
              </a:rPr>
              <a:t> розвитку</a:t>
            </a:r>
            <a:endParaRPr lang="ru-RU" sz="2100" b="1" dirty="0">
              <a:solidFill>
                <a:srgbClr val="2EB135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B800EB8-BA05-4F96-854C-96F7836562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812"/>
          <a:stretch/>
        </p:blipFill>
        <p:spPr>
          <a:xfrm>
            <a:off x="1367253" y="373150"/>
            <a:ext cx="1597915" cy="34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29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BB79CF-23EF-457E-851F-52B325A14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" y="0"/>
            <a:ext cx="9135542" cy="52558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8B328F-CD7D-43ED-B4DE-A47FFE0F2AFC}"/>
              </a:ext>
            </a:extLst>
          </p:cNvPr>
          <p:cNvSpPr txBox="1"/>
          <p:nvPr/>
        </p:nvSpPr>
        <p:spPr>
          <a:xfrm>
            <a:off x="283314" y="1954142"/>
            <a:ext cx="482043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uk-UA" sz="1350" dirty="0">
                <a:latin typeface="Montserrat" pitchFamily="2" charset="0"/>
              </a:rPr>
            </a:br>
            <a:r>
              <a:rPr lang="uk-UA" sz="1950" dirty="0">
                <a:latin typeface="Montserrat" pitchFamily="2" charset="0"/>
              </a:rPr>
              <a:t>Метою конкурсу є </a:t>
            </a:r>
            <a:r>
              <a:rPr lang="ru-RU" sz="1950" dirty="0" err="1">
                <a:latin typeface="Montserrat" pitchFamily="2" charset="0"/>
              </a:rPr>
              <a:t>посилення</a:t>
            </a:r>
            <a:r>
              <a:rPr lang="ru-RU" sz="1950" dirty="0">
                <a:latin typeface="Montserrat" pitchFamily="2" charset="0"/>
              </a:rPr>
              <a:t> </a:t>
            </a:r>
            <a:r>
              <a:rPr lang="ru-RU" sz="1950" dirty="0" err="1">
                <a:latin typeface="Montserrat" pitchFamily="2" charset="0"/>
              </a:rPr>
              <a:t>сталості</a:t>
            </a:r>
            <a:r>
              <a:rPr lang="ru-RU" sz="1950" dirty="0">
                <a:latin typeface="Montserrat" pitchFamily="2" charset="0"/>
              </a:rPr>
              <a:t> і </a:t>
            </a:r>
            <a:r>
              <a:rPr lang="ru-RU" sz="1950" dirty="0" err="1">
                <a:latin typeface="Montserrat" pitchFamily="2" charset="0"/>
              </a:rPr>
              <a:t>самозарадності</a:t>
            </a:r>
            <a:r>
              <a:rPr lang="ru-RU" sz="1950" dirty="0">
                <a:latin typeface="Montserrat" pitchFamily="2" charset="0"/>
              </a:rPr>
              <a:t> </a:t>
            </a:r>
            <a:r>
              <a:rPr lang="ru-RU" sz="1950" dirty="0" err="1">
                <a:latin typeface="Montserrat" pitchFamily="2" charset="0"/>
              </a:rPr>
              <a:t>українського</a:t>
            </a:r>
            <a:r>
              <a:rPr lang="ru-RU" sz="1950" dirty="0">
                <a:latin typeface="Montserrat" pitchFamily="2" charset="0"/>
              </a:rPr>
              <a:t> </a:t>
            </a:r>
            <a:r>
              <a:rPr lang="ru-RU" sz="1950" dirty="0" err="1">
                <a:latin typeface="Montserrat" pitchFamily="2" charset="0"/>
              </a:rPr>
              <a:t>громадянського</a:t>
            </a:r>
            <a:r>
              <a:rPr lang="ru-RU" sz="1950" dirty="0">
                <a:latin typeface="Montserrat" pitchFamily="2" charset="0"/>
              </a:rPr>
              <a:t> </a:t>
            </a:r>
            <a:r>
              <a:rPr lang="ru-RU" sz="1950" dirty="0" err="1">
                <a:latin typeface="Montserrat" pitchFamily="2" charset="0"/>
              </a:rPr>
              <a:t>суспільства</a:t>
            </a:r>
            <a:r>
              <a:rPr lang="ru-RU" sz="1950" dirty="0">
                <a:latin typeface="Montserrat" pitchFamily="2" charset="0"/>
              </a:rPr>
              <a:t> через </a:t>
            </a:r>
            <a:r>
              <a:rPr lang="ru-RU" sz="1950" dirty="0" err="1">
                <a:latin typeface="Montserrat" pitchFamily="2" charset="0"/>
              </a:rPr>
              <a:t>покращений</a:t>
            </a:r>
            <a:r>
              <a:rPr lang="ru-RU" sz="1950" dirty="0">
                <a:latin typeface="Montserrat" pitchFamily="2" charset="0"/>
              </a:rPr>
              <a:t> доступ до </a:t>
            </a:r>
            <a:r>
              <a:rPr lang="ru-RU" sz="1950" dirty="0" err="1">
                <a:latin typeface="Montserrat" pitchFamily="2" charset="0"/>
              </a:rPr>
              <a:t>різноманітних</a:t>
            </a:r>
            <a:r>
              <a:rPr lang="ru-RU" sz="1950" dirty="0">
                <a:latin typeface="Montserrat" pitchFamily="2" charset="0"/>
              </a:rPr>
              <a:t> </a:t>
            </a:r>
            <a:r>
              <a:rPr lang="ru-RU" sz="1950" dirty="0" err="1">
                <a:latin typeface="Montserrat" pitchFamily="2" charset="0"/>
              </a:rPr>
              <a:t>послуг</a:t>
            </a:r>
            <a:r>
              <a:rPr lang="ru-RU" sz="1950" dirty="0">
                <a:latin typeface="Montserrat" pitchFamily="2" charset="0"/>
              </a:rPr>
              <a:t> і </a:t>
            </a:r>
            <a:r>
              <a:rPr lang="ru-RU" sz="1950" dirty="0" err="1">
                <a:latin typeface="Montserrat" pitchFamily="2" charset="0"/>
              </a:rPr>
              <a:t>сервісів</a:t>
            </a:r>
            <a:r>
              <a:rPr lang="ru-RU" sz="1950" dirty="0">
                <a:latin typeface="Montserrat" pitchFamily="2" charset="0"/>
              </a:rPr>
              <a:t>, </a:t>
            </a:r>
            <a:r>
              <a:rPr lang="ru-RU" sz="1950" dirty="0" err="1">
                <a:latin typeface="Montserrat" pitchFamily="2" charset="0"/>
              </a:rPr>
              <a:t>які</a:t>
            </a:r>
            <a:r>
              <a:rPr lang="ru-RU" sz="1950" dirty="0">
                <a:latin typeface="Montserrat" pitchFamily="2" charset="0"/>
              </a:rPr>
              <a:t> </a:t>
            </a:r>
            <a:r>
              <a:rPr lang="ru-RU" sz="1950" dirty="0" err="1">
                <a:latin typeface="Montserrat" pitchFamily="2" charset="0"/>
              </a:rPr>
              <a:t>надаватимуться</a:t>
            </a:r>
            <a:r>
              <a:rPr lang="ru-RU" sz="1950" dirty="0">
                <a:latin typeface="Montserrat" pitchFamily="2" charset="0"/>
              </a:rPr>
              <a:t> </a:t>
            </a:r>
            <a:r>
              <a:rPr lang="ru-RU" sz="1950" dirty="0" err="1">
                <a:latin typeface="Montserrat" pitchFamily="2" charset="0"/>
              </a:rPr>
              <a:t>інфраструктурними</a:t>
            </a:r>
            <a:r>
              <a:rPr lang="ru-RU" sz="1950" dirty="0">
                <a:latin typeface="Montserrat" pitchFamily="2" charset="0"/>
              </a:rPr>
              <a:t> </a:t>
            </a:r>
            <a:r>
              <a:rPr lang="ru-RU" sz="1950" dirty="0" err="1">
                <a:latin typeface="Montserrat" pitchFamily="2" charset="0"/>
              </a:rPr>
              <a:t>організаціями</a:t>
            </a:r>
            <a:r>
              <a:rPr lang="ru-RU" sz="1950" dirty="0">
                <a:latin typeface="Montserrat" pitchFamily="2" charset="0"/>
              </a:rPr>
              <a:t>.</a:t>
            </a:r>
            <a:endParaRPr lang="uk-UA" sz="13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DA0B7C-A548-4940-A577-2B233DA4EABE}"/>
              </a:ext>
            </a:extLst>
          </p:cNvPr>
          <p:cNvSpPr txBox="1"/>
          <p:nvPr/>
        </p:nvSpPr>
        <p:spPr>
          <a:xfrm>
            <a:off x="4682039" y="1983408"/>
            <a:ext cx="321211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>
                <a:solidFill>
                  <a:srgbClr val="2EB135"/>
                </a:solidFill>
                <a:latin typeface="Montserrat" pitchFamily="2" charset="0"/>
              </a:rPr>
              <a:t>ТВОРИ ДІМ ГРОМАДЯНСЬКОГО СУСПІЛЬСТВА!</a:t>
            </a:r>
            <a:endParaRPr lang="ru-RU" sz="2100" b="1">
              <a:solidFill>
                <a:srgbClr val="2EB135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5E0F5B8-3509-4DE0-BC36-91EE3AA489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812"/>
          <a:stretch/>
        </p:blipFill>
        <p:spPr>
          <a:xfrm>
            <a:off x="1367253" y="373150"/>
            <a:ext cx="1597915" cy="34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791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BB79CF-23EF-457E-851F-52B325A14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35542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8B328F-CD7D-43ED-B4DE-A47FFE0F2AFC}"/>
              </a:ext>
            </a:extLst>
          </p:cNvPr>
          <p:cNvSpPr txBox="1"/>
          <p:nvPr/>
        </p:nvSpPr>
        <p:spPr>
          <a:xfrm>
            <a:off x="296405" y="1944630"/>
            <a:ext cx="46440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uk-UA" sz="1350" dirty="0">
                <a:latin typeface="Montserrat" pitchFamily="2" charset="0"/>
              </a:rPr>
            </a:br>
            <a:r>
              <a:rPr lang="uk-UA" sz="1950" dirty="0">
                <a:latin typeface="Montserrat" pitchFamily="2" charset="0"/>
              </a:rPr>
              <a:t>Метою конкурсу є підвищення рівня доказовості та аргументованості у плануванні відновлення країни, європейської інтеграції та роботи ОГС під час війни. </a:t>
            </a:r>
          </a:p>
          <a:p>
            <a:endParaRPr lang="uk-UA" sz="13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DA0B7C-A548-4940-A577-2B233DA4EABE}"/>
              </a:ext>
            </a:extLst>
          </p:cNvPr>
          <p:cNvSpPr txBox="1"/>
          <p:nvPr/>
        </p:nvSpPr>
        <p:spPr>
          <a:xfrm>
            <a:off x="4792487" y="1713797"/>
            <a:ext cx="32121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dirty="0">
                <a:solidFill>
                  <a:srgbClr val="2EB135"/>
                </a:solidFill>
                <a:latin typeface="Montserrat" pitchFamily="2" charset="0"/>
              </a:rPr>
              <a:t>ГРАНТИ</a:t>
            </a:r>
            <a:br>
              <a:rPr lang="ru-RU" sz="2100" b="1" dirty="0">
                <a:solidFill>
                  <a:srgbClr val="2EB135"/>
                </a:solidFill>
                <a:latin typeface="Montserrat" pitchFamily="2" charset="0"/>
              </a:rPr>
            </a:br>
            <a:r>
              <a:rPr lang="ru-RU" sz="2100" b="1" dirty="0">
                <a:solidFill>
                  <a:srgbClr val="2EB135"/>
                </a:solidFill>
                <a:latin typeface="Montserrat" pitchFamily="2" charset="0"/>
              </a:rPr>
              <a:t>НА ПІДТРИМКУ ДОСЛІДНИЦЬКИХ ІНІЦІАТИВ ОГC</a:t>
            </a:r>
            <a:endParaRPr lang="ru-RU" sz="2100" b="1" dirty="0">
              <a:solidFill>
                <a:srgbClr val="2EB135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BC47C62-9338-4A04-9AA8-F033AA7395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812"/>
          <a:stretch/>
        </p:blipFill>
        <p:spPr>
          <a:xfrm>
            <a:off x="1367253" y="373150"/>
            <a:ext cx="1597915" cy="34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17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BB79CF-23EF-457E-851F-52B325A14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" y="0"/>
            <a:ext cx="9135542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8B328F-CD7D-43ED-B4DE-A47FFE0F2AFC}"/>
              </a:ext>
            </a:extLst>
          </p:cNvPr>
          <p:cNvSpPr txBox="1"/>
          <p:nvPr/>
        </p:nvSpPr>
        <p:spPr>
          <a:xfrm>
            <a:off x="270890" y="1287078"/>
            <a:ext cx="4820431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uk-UA" sz="1350" dirty="0">
                <a:latin typeface="Montserrat" pitchFamily="2" charset="0"/>
              </a:rPr>
            </a:br>
            <a:r>
              <a:rPr lang="uk-UA" sz="1950" dirty="0">
                <a:latin typeface="Montserrat" pitchFamily="2" charset="0"/>
              </a:rPr>
              <a:t>Метою конкурсу є </a:t>
            </a:r>
            <a:r>
              <a:rPr lang="ru-RU" sz="1950" dirty="0" err="1">
                <a:latin typeface="Montserrat" pitchFamily="2" charset="0"/>
              </a:rPr>
              <a:t>надання</a:t>
            </a:r>
            <a:r>
              <a:rPr lang="ru-RU" sz="1950" dirty="0">
                <a:latin typeface="Montserrat" pitchFamily="2" charset="0"/>
              </a:rPr>
              <a:t> </a:t>
            </a:r>
            <a:r>
              <a:rPr lang="ru-RU" sz="1950" dirty="0" err="1">
                <a:latin typeface="Montserrat" pitchFamily="2" charset="0"/>
              </a:rPr>
              <a:t>додаткових</a:t>
            </a:r>
            <a:r>
              <a:rPr lang="ru-RU" sz="1950" dirty="0">
                <a:latin typeface="Montserrat" pitchFamily="2" charset="0"/>
              </a:rPr>
              <a:t> можливостей та </a:t>
            </a:r>
            <a:r>
              <a:rPr lang="ru-RU" sz="1950" dirty="0" err="1">
                <a:latin typeface="Montserrat" pitchFamily="2" charset="0"/>
              </a:rPr>
              <a:t>ресурсів</a:t>
            </a:r>
            <a:r>
              <a:rPr lang="ru-RU" sz="1950" dirty="0">
                <a:latin typeface="Montserrat" pitchFamily="2" charset="0"/>
              </a:rPr>
              <a:t> для </a:t>
            </a:r>
            <a:r>
              <a:rPr lang="ru-RU" sz="1950" dirty="0" err="1">
                <a:latin typeface="Montserrat" pitchFamily="2" charset="0"/>
              </a:rPr>
              <a:t>зміцнення</a:t>
            </a:r>
            <a:r>
              <a:rPr lang="ru-RU" sz="1950" dirty="0">
                <a:latin typeface="Montserrat" pitchFamily="2" charset="0"/>
              </a:rPr>
              <a:t> </a:t>
            </a:r>
            <a:r>
              <a:rPr lang="ru-RU" sz="1950" dirty="0" err="1">
                <a:latin typeface="Montserrat" pitchFamily="2" charset="0"/>
              </a:rPr>
              <a:t>спроможності</a:t>
            </a:r>
            <a:r>
              <a:rPr lang="ru-RU" sz="1950" dirty="0">
                <a:latin typeface="Montserrat" pitchFamily="2" charset="0"/>
              </a:rPr>
              <a:t> ОГС </a:t>
            </a:r>
            <a:r>
              <a:rPr lang="ru-RU" sz="1950" dirty="0" err="1">
                <a:latin typeface="Montserrat" pitchFamily="2" charset="0"/>
              </a:rPr>
              <a:t>брати</a:t>
            </a:r>
            <a:r>
              <a:rPr lang="ru-RU" sz="1950" dirty="0">
                <a:latin typeface="Montserrat" pitchFamily="2" charset="0"/>
              </a:rPr>
              <a:t> участь і </a:t>
            </a:r>
            <a:r>
              <a:rPr lang="ru-RU" sz="1950" dirty="0" err="1">
                <a:latin typeface="Montserrat" pitchFamily="2" charset="0"/>
              </a:rPr>
              <a:t>нарощувати</a:t>
            </a:r>
            <a:r>
              <a:rPr lang="ru-RU" sz="1950" dirty="0">
                <a:latin typeface="Montserrat" pitchFamily="2" charset="0"/>
              </a:rPr>
              <a:t> </a:t>
            </a:r>
            <a:r>
              <a:rPr lang="ru-RU" sz="1950" dirty="0" err="1">
                <a:latin typeface="Montserrat" pitchFamily="2" charset="0"/>
              </a:rPr>
              <a:t>своє</a:t>
            </a:r>
            <a:r>
              <a:rPr lang="ru-RU" sz="1950" dirty="0">
                <a:latin typeface="Montserrat" pitchFamily="2" charset="0"/>
              </a:rPr>
              <a:t> </a:t>
            </a:r>
            <a:r>
              <a:rPr lang="ru-RU" sz="1950" dirty="0" err="1">
                <a:latin typeface="Montserrat" pitchFamily="2" charset="0"/>
              </a:rPr>
              <a:t>лідерство</a:t>
            </a:r>
            <a:r>
              <a:rPr lang="ru-RU" sz="1950" dirty="0">
                <a:latin typeface="Montserrat" pitchFamily="2" charset="0"/>
              </a:rPr>
              <a:t> у </a:t>
            </a:r>
            <a:r>
              <a:rPr lang="ru-RU" sz="1950" dirty="0" err="1">
                <a:latin typeface="Montserrat" pitchFamily="2" charset="0"/>
              </a:rPr>
              <a:t>процесах</a:t>
            </a:r>
            <a:r>
              <a:rPr lang="ru-RU" sz="1950" dirty="0">
                <a:latin typeface="Montserrat" pitchFamily="2" charset="0"/>
              </a:rPr>
              <a:t> </a:t>
            </a:r>
            <a:r>
              <a:rPr lang="ru-RU" sz="1950" dirty="0" err="1">
                <a:latin typeface="Montserrat" pitchFamily="2" charset="0"/>
              </a:rPr>
              <a:t>відновлення</a:t>
            </a:r>
            <a:r>
              <a:rPr lang="ru-RU" sz="1950" dirty="0">
                <a:latin typeface="Montserrat" pitchFamily="2" charset="0"/>
              </a:rPr>
              <a:t> та розвитку де-</a:t>
            </a:r>
            <a:r>
              <a:rPr lang="ru-RU" sz="1950" dirty="0" err="1">
                <a:latin typeface="Montserrat" pitchFamily="2" charset="0"/>
              </a:rPr>
              <a:t>окупованих</a:t>
            </a:r>
            <a:r>
              <a:rPr lang="ru-RU" sz="1950" dirty="0">
                <a:latin typeface="Montserrat" pitchFamily="2" charset="0"/>
              </a:rPr>
              <a:t> </a:t>
            </a:r>
            <a:r>
              <a:rPr lang="ru-RU" sz="1950" dirty="0" err="1">
                <a:latin typeface="Montserrat" pitchFamily="2" charset="0"/>
              </a:rPr>
              <a:t>територій</a:t>
            </a:r>
            <a:r>
              <a:rPr lang="ru-RU" sz="1950" dirty="0">
                <a:latin typeface="Montserrat" pitchFamily="2" charset="0"/>
              </a:rPr>
              <a:t>, </a:t>
            </a:r>
            <a:r>
              <a:rPr lang="ru-RU" sz="1950" dirty="0" err="1">
                <a:latin typeface="Montserrat" pitchFamily="2" charset="0"/>
              </a:rPr>
              <a:t>які</a:t>
            </a:r>
            <a:r>
              <a:rPr lang="ru-RU" sz="1950" dirty="0">
                <a:latin typeface="Montserrat" pitchFamily="2" charset="0"/>
              </a:rPr>
              <a:t> </a:t>
            </a:r>
            <a:r>
              <a:rPr lang="ru-RU" sz="1950" dirty="0" err="1">
                <a:latin typeface="Montserrat" pitchFamily="2" charset="0"/>
              </a:rPr>
              <a:t>були</a:t>
            </a:r>
            <a:r>
              <a:rPr lang="ru-RU" sz="1950" dirty="0">
                <a:latin typeface="Montserrat" pitchFamily="2" charset="0"/>
              </a:rPr>
              <a:t> </a:t>
            </a:r>
            <a:r>
              <a:rPr lang="ru-RU" sz="1950" dirty="0" err="1">
                <a:latin typeface="Montserrat" pitchFamily="2" charset="0"/>
              </a:rPr>
              <a:t>звільнені</a:t>
            </a:r>
            <a:r>
              <a:rPr lang="ru-RU" sz="1950" dirty="0">
                <a:latin typeface="Montserrat" pitchFamily="2" charset="0"/>
              </a:rPr>
              <a:t> </a:t>
            </a:r>
            <a:r>
              <a:rPr lang="ru-RU" sz="1950" dirty="0" err="1">
                <a:latin typeface="Montserrat" pitchFamily="2" charset="0"/>
              </a:rPr>
              <a:t>від</a:t>
            </a:r>
            <a:r>
              <a:rPr lang="ru-RU" sz="1950" dirty="0">
                <a:latin typeface="Montserrat" pitchFamily="2" charset="0"/>
              </a:rPr>
              <a:t> </a:t>
            </a:r>
            <a:r>
              <a:rPr lang="ru-RU" sz="1950" dirty="0" err="1">
                <a:latin typeface="Montserrat" pitchFamily="2" charset="0"/>
              </a:rPr>
              <a:t>російської</a:t>
            </a:r>
            <a:r>
              <a:rPr lang="ru-RU" sz="1950" dirty="0">
                <a:latin typeface="Montserrat" pitchFamily="2" charset="0"/>
              </a:rPr>
              <a:t> </a:t>
            </a:r>
            <a:r>
              <a:rPr lang="ru-RU" sz="1950" dirty="0" err="1">
                <a:latin typeface="Montserrat" pitchFamily="2" charset="0"/>
              </a:rPr>
              <a:t>окупації</a:t>
            </a:r>
            <a:r>
              <a:rPr lang="ru-RU" sz="1950" dirty="0">
                <a:latin typeface="Montserrat" pitchFamily="2" charset="0"/>
              </a:rPr>
              <a:t>, </a:t>
            </a:r>
            <a:r>
              <a:rPr lang="ru-RU" sz="1950" dirty="0" err="1">
                <a:latin typeface="Montserrat" pitchFamily="2" charset="0"/>
              </a:rPr>
              <a:t>починаючи</a:t>
            </a:r>
            <a:r>
              <a:rPr lang="ru-RU" sz="1950" dirty="0">
                <a:latin typeface="Montserrat" pitchFamily="2" charset="0"/>
              </a:rPr>
              <a:t> з 24 лютого 2022 року. </a:t>
            </a:r>
          </a:p>
          <a:p>
            <a:endParaRPr lang="ru-RU" sz="1950" dirty="0">
              <a:latin typeface="Montserrat" pitchFamily="2" charset="0"/>
            </a:endParaRPr>
          </a:p>
          <a:p>
            <a:endParaRPr lang="uk-UA" sz="13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DA0B7C-A548-4940-A577-2B233DA4EABE}"/>
              </a:ext>
            </a:extLst>
          </p:cNvPr>
          <p:cNvSpPr txBox="1"/>
          <p:nvPr/>
        </p:nvSpPr>
        <p:spPr>
          <a:xfrm>
            <a:off x="5150955" y="998256"/>
            <a:ext cx="2509582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dirty="0">
                <a:solidFill>
                  <a:srgbClr val="2EB135"/>
                </a:solidFill>
                <a:latin typeface="Montserrat" pitchFamily="2" charset="0"/>
              </a:rPr>
              <a:t>Зміцнення </a:t>
            </a:r>
            <a:r>
              <a:rPr lang="ru-RU" sz="2100" b="1" dirty="0" err="1">
                <a:solidFill>
                  <a:srgbClr val="2EB135"/>
                </a:solidFill>
                <a:latin typeface="Montserrat" pitchFamily="2" charset="0"/>
              </a:rPr>
              <a:t>спроможності</a:t>
            </a:r>
            <a:r>
              <a:rPr lang="ru-RU" sz="2100" b="1" dirty="0">
                <a:solidFill>
                  <a:srgbClr val="2EB135"/>
                </a:solidFill>
                <a:latin typeface="Montserrat" pitchFamily="2" charset="0"/>
              </a:rPr>
              <a:t> ОГС </a:t>
            </a:r>
            <a:r>
              <a:rPr lang="ru-RU" sz="2100" b="1" dirty="0" err="1">
                <a:solidFill>
                  <a:srgbClr val="2EB135"/>
                </a:solidFill>
                <a:latin typeface="Montserrat" pitchFamily="2" charset="0"/>
              </a:rPr>
              <a:t>брати</a:t>
            </a:r>
            <a:r>
              <a:rPr lang="ru-RU" sz="2100" b="1" dirty="0">
                <a:solidFill>
                  <a:srgbClr val="2EB135"/>
                </a:solidFill>
                <a:latin typeface="Montserrat" pitchFamily="2" charset="0"/>
              </a:rPr>
              <a:t> </a:t>
            </a:r>
            <a:r>
              <a:rPr lang="ru-RU" sz="2100" b="1" dirty="0" err="1">
                <a:solidFill>
                  <a:srgbClr val="2EB135"/>
                </a:solidFill>
                <a:latin typeface="Montserrat" pitchFamily="2" charset="0"/>
              </a:rPr>
              <a:t>лідерство</a:t>
            </a:r>
            <a:r>
              <a:rPr lang="ru-RU" sz="2100" b="1" dirty="0">
                <a:solidFill>
                  <a:srgbClr val="2EB135"/>
                </a:solidFill>
                <a:latin typeface="Montserrat" pitchFamily="2" charset="0"/>
              </a:rPr>
              <a:t> у </a:t>
            </a:r>
            <a:r>
              <a:rPr lang="ru-RU" sz="2100" b="1" dirty="0" err="1">
                <a:solidFill>
                  <a:srgbClr val="2EB135"/>
                </a:solidFill>
                <a:latin typeface="Montserrat" pitchFamily="2" charset="0"/>
              </a:rPr>
              <a:t>процесах</a:t>
            </a:r>
            <a:r>
              <a:rPr lang="ru-RU" sz="2100" b="1" dirty="0">
                <a:solidFill>
                  <a:srgbClr val="2EB135"/>
                </a:solidFill>
                <a:latin typeface="Montserrat" pitchFamily="2" charset="0"/>
              </a:rPr>
              <a:t> </a:t>
            </a:r>
            <a:r>
              <a:rPr lang="ru-RU" sz="2100" b="1" dirty="0" err="1">
                <a:solidFill>
                  <a:srgbClr val="2EB135"/>
                </a:solidFill>
                <a:latin typeface="Montserrat" pitchFamily="2" charset="0"/>
              </a:rPr>
              <a:t>відновлення</a:t>
            </a:r>
            <a:r>
              <a:rPr lang="ru-RU" sz="2100" b="1" dirty="0">
                <a:solidFill>
                  <a:srgbClr val="2EB135"/>
                </a:solidFill>
                <a:latin typeface="Montserrat" pitchFamily="2" charset="0"/>
              </a:rPr>
              <a:t> </a:t>
            </a:r>
            <a:br>
              <a:rPr lang="ru-RU" sz="2100" b="1" dirty="0">
                <a:solidFill>
                  <a:srgbClr val="2EB135"/>
                </a:solidFill>
                <a:latin typeface="Montserrat" pitchFamily="2" charset="0"/>
              </a:rPr>
            </a:br>
            <a:r>
              <a:rPr lang="ru-RU" sz="2100" b="1" dirty="0">
                <a:solidFill>
                  <a:srgbClr val="2EB135"/>
                </a:solidFill>
                <a:latin typeface="Montserrat" pitchFamily="2" charset="0"/>
              </a:rPr>
              <a:t>та розвитку </a:t>
            </a:r>
          </a:p>
          <a:p>
            <a:pPr algn="ctr"/>
            <a:r>
              <a:rPr lang="ru-RU" sz="2100" b="1" dirty="0" err="1">
                <a:solidFill>
                  <a:srgbClr val="2EB135"/>
                </a:solidFill>
                <a:latin typeface="Montserrat" pitchFamily="2" charset="0"/>
              </a:rPr>
              <a:t>деокупованих</a:t>
            </a:r>
            <a:r>
              <a:rPr lang="ru-RU" sz="2100" b="1" dirty="0">
                <a:solidFill>
                  <a:srgbClr val="2EB135"/>
                </a:solidFill>
                <a:latin typeface="Montserrat" pitchFamily="2" charset="0"/>
              </a:rPr>
              <a:t> </a:t>
            </a:r>
            <a:r>
              <a:rPr lang="ru-RU" sz="2100" b="1" dirty="0" err="1">
                <a:solidFill>
                  <a:srgbClr val="2EB135"/>
                </a:solidFill>
                <a:latin typeface="Montserrat" pitchFamily="2" charset="0"/>
              </a:rPr>
              <a:t>територій</a:t>
            </a:r>
            <a:endParaRPr lang="ru-RU" sz="2100" b="1" dirty="0">
              <a:solidFill>
                <a:srgbClr val="2EB135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EE5FF60-1D64-4CD3-A391-6AD3293624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812"/>
          <a:stretch/>
        </p:blipFill>
        <p:spPr>
          <a:xfrm>
            <a:off x="1367253" y="373150"/>
            <a:ext cx="1597915" cy="34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548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E5E7E61-1F3D-724E-8400-F6C0AB2C78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2762" y="372109"/>
            <a:ext cx="4548166" cy="212112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55274F"/>
                </a:solidFill>
                <a:latin typeface="Montserrat" pitchFamily="2" charset="0"/>
              </a:rPr>
              <a:t>РОЗВИТОК ПОТЕНЦІАЛУ МОЛОДІ У ЗАХІДНИХ ОБЛАСТЯХ УКРАЇНИ</a:t>
            </a:r>
            <a:endParaRPr lang="uk-UA" sz="2800" b="1" dirty="0">
              <a:solidFill>
                <a:srgbClr val="55274F"/>
              </a:solidFill>
              <a:latin typeface="Montserrat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5E66152-E29A-4431-BBB2-BFEEEC431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072" y="4324885"/>
            <a:ext cx="4897856" cy="78501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889D70-F473-4056-ADE7-693ED8CA6892}"/>
              </a:ext>
            </a:extLst>
          </p:cNvPr>
          <p:cNvSpPr txBox="1"/>
          <p:nvPr/>
        </p:nvSpPr>
        <p:spPr>
          <a:xfrm>
            <a:off x="2472762" y="2039989"/>
            <a:ext cx="4644084" cy="2100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uk-UA" sz="1350" dirty="0">
                <a:latin typeface="Montserrat" pitchFamily="2" charset="0"/>
              </a:rPr>
            </a:br>
            <a:r>
              <a:rPr lang="uk-UA" sz="1950" dirty="0">
                <a:latin typeface="Montserrat" pitchFamily="2" charset="0"/>
              </a:rPr>
              <a:t>Роль ІСАР Єднання в </a:t>
            </a:r>
            <a:r>
              <a:rPr lang="uk-UA" sz="1950" dirty="0" err="1">
                <a:latin typeface="Montserrat" pitchFamily="2" charset="0"/>
              </a:rPr>
              <a:t>проєкті</a:t>
            </a:r>
            <a:r>
              <a:rPr lang="uk-UA" sz="1950" dirty="0">
                <a:latin typeface="Montserrat" pitchFamily="2" charset="0"/>
              </a:rPr>
              <a:t> - запустити та координувати екосистему підтримки молоді, бо ми прагнемо, щоб молодь брала лідерство і активно долучалася до громадської діяльності</a:t>
            </a:r>
            <a:endParaRPr lang="uk-UA" sz="1350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E087DDB-4A00-4D44-AD06-88957777CDF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12026" y="184245"/>
            <a:ext cx="1767073" cy="159804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5834959-B58B-467D-A5FF-2A181B5DE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076" y="709169"/>
            <a:ext cx="1885799" cy="156123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3322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A145B3-7966-2C46-9693-889F90DED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403" y="521361"/>
            <a:ext cx="2619195" cy="735182"/>
          </a:xfrm>
        </p:spPr>
        <p:txBody>
          <a:bodyPr>
            <a:noAutofit/>
          </a:bodyPr>
          <a:lstStyle/>
          <a:p>
            <a:pPr algn="ctr"/>
            <a:r>
              <a:rPr lang="uk-UA" sz="2100" dirty="0">
                <a:solidFill>
                  <a:srgbClr val="2EB135"/>
                </a:solidFill>
                <a:latin typeface="Montserrat" pitchFamily="2" charset="0"/>
              </a:rPr>
              <a:t>КОНТАКТИ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7929A582-4ED2-2B4B-82EA-C5A1A9FBCB78}"/>
              </a:ext>
            </a:extLst>
          </p:cNvPr>
          <p:cNvSpPr txBox="1">
            <a:spLocks/>
          </p:cNvSpPr>
          <p:nvPr/>
        </p:nvSpPr>
        <p:spPr>
          <a:xfrm>
            <a:off x="3922323" y="1396401"/>
            <a:ext cx="3155651" cy="223963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1800">
                <a:latin typeface="Montserrat" pitchFamily="2" charset="0"/>
                <a:hlinkClick r:id="rId2"/>
              </a:rPr>
              <a:t>https://ednannia.ua/</a:t>
            </a:r>
            <a:endParaRPr lang="uk-UA" sz="1800">
              <a:latin typeface="Montserrat" pitchFamily="2" charset="0"/>
            </a:endParaRPr>
          </a:p>
          <a:p>
            <a:pPr>
              <a:lnSpc>
                <a:spcPct val="100000"/>
              </a:lnSpc>
            </a:pPr>
            <a:endParaRPr lang="uk-UA" sz="1800">
              <a:latin typeface="Montserrat" pitchFamily="2" charset="0"/>
            </a:endParaRPr>
          </a:p>
          <a:p>
            <a:pPr>
              <a:lnSpc>
                <a:spcPct val="100000"/>
              </a:lnSpc>
            </a:pPr>
            <a:r>
              <a:rPr lang="en-US" sz="1800">
                <a:latin typeface="Montserrat" pitchFamily="2" charset="0"/>
                <a:hlinkClick r:id="rId3"/>
              </a:rPr>
              <a:t>grant@ednannia.ua</a:t>
            </a:r>
            <a:endParaRPr lang="en-US" sz="1800">
              <a:latin typeface="Montserrat" pitchFamily="2" charset="0"/>
            </a:endParaRPr>
          </a:p>
          <a:p>
            <a:pPr>
              <a:lnSpc>
                <a:spcPct val="100000"/>
              </a:lnSpc>
            </a:pPr>
            <a:endParaRPr lang="en-US" sz="1800">
              <a:latin typeface="Montserrat" pitchFamily="2" charset="0"/>
            </a:endParaRPr>
          </a:p>
          <a:p>
            <a:pPr>
              <a:lnSpc>
                <a:spcPct val="100000"/>
              </a:lnSpc>
            </a:pPr>
            <a:r>
              <a:rPr lang="uk-UA" sz="1800">
                <a:latin typeface="Montserrat" pitchFamily="2" charset="0"/>
              </a:rPr>
              <a:t>0 800 50 77 45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34A471-A99E-CC42-9B5B-B81F805E9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0913" y="3253263"/>
            <a:ext cx="1502525" cy="701999"/>
          </a:xfrm>
          <a:prstGeom prst="rect">
            <a:avLst/>
          </a:prstGeom>
        </p:spPr>
      </p:pic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F4224F25-857D-5792-951B-97E95E5E6F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2730" y="1616914"/>
            <a:ext cx="1909673" cy="190967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1289420-F70D-4F64-967D-EEFEE06E0A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7761" y="4488602"/>
            <a:ext cx="4650614" cy="32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7654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shablon 2" id="{6E72837D-FA10-9848-A4BF-4A9A23B795BA}" vid="{DABEE68F-0EFE-E64A-8C21-F3F2AF65A70E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692</TotalTime>
  <Words>616</Words>
  <Application>Microsoft Office PowerPoint</Application>
  <PresentationFormat>Екран (16:9)</PresentationFormat>
  <Paragraphs>46</Paragraphs>
  <Slides>9</Slides>
  <Notes>5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4" baseType="lpstr">
      <vt:lpstr>Arial</vt:lpstr>
      <vt:lpstr>Calibri</vt:lpstr>
      <vt:lpstr>Montserrat</vt:lpstr>
      <vt:lpstr>Raleway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КОНТАКТИ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Anna Ostrikova</cp:lastModifiedBy>
  <cp:revision>37</cp:revision>
  <dcterms:created xsi:type="dcterms:W3CDTF">2023-03-18T19:27:37Z</dcterms:created>
  <dcterms:modified xsi:type="dcterms:W3CDTF">2023-11-30T15:23:49Z</dcterms:modified>
</cp:coreProperties>
</file>