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65" r:id="rId10"/>
    <p:sldId id="261" r:id="rId11"/>
    <p:sldId id="264" r:id="rId1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A"/>
          </a:solidFill>
        </a:fill>
      </a:tcStyle>
    </a:wholeTbl>
    <a:band2H>
      <a:tcTxStyle/>
      <a:tcStyle>
        <a:tcBdr/>
        <a:fill>
          <a:solidFill>
            <a:srgbClr val="E7E8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E3CA"/>
          </a:solidFill>
        </a:fill>
      </a:tcStyle>
    </a:wholeTbl>
    <a:band2H>
      <a:tcTxStyle/>
      <a:tcStyle>
        <a:tcBdr/>
        <a:fill>
          <a:solidFill>
            <a:srgbClr val="FEF2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DD1"/>
          </a:solidFill>
        </a:fill>
      </a:tcStyle>
    </a:wholeTbl>
    <a:band2H>
      <a:tcTxStyle/>
      <a:tcStyle>
        <a:tcBdr/>
        <a:fill>
          <a:solidFill>
            <a:srgbClr val="FBE8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" name="Zástupný symbol obrázku 8"/>
          <p:cNvSpPr>
            <a:spLocks noGrp="1"/>
          </p:cNvSpPr>
          <p:nvPr>
            <p:ph type="pic" idx="2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5" name="Grafický objekt 7" descr="Grafický objekt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9637" y="4165420"/>
            <a:ext cx="876301" cy="460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Grafický objekt 8" descr="Grafický objekt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304" y="4332142"/>
            <a:ext cx="1224137" cy="33603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Main title of the presentation"/>
          <p:cNvSpPr txBox="1">
            <a:spLocks noGrp="1"/>
          </p:cNvSpPr>
          <p:nvPr>
            <p:ph type="title" hasCustomPrompt="1"/>
          </p:nvPr>
        </p:nvSpPr>
        <p:spPr>
          <a:xfrm>
            <a:off x="5003800" y="274638"/>
            <a:ext cx="3511550" cy="712936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Main title of the presentation
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07314" y="1347787"/>
            <a:ext cx="3511551" cy="2232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>
              <a:spcBef>
                <a:spcPts val="70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Short description of the presentation. Insert a photo on the left.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insert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Nadpis a text 0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insert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va typy obsahu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17537" y="2859781"/>
            <a:ext cx="7902576" cy="1778894"/>
          </a:xfrm>
          <a:prstGeom prst="rect">
            <a:avLst/>
          </a:prstGeom>
        </p:spPr>
        <p:txBody>
          <a:bodyPr/>
          <a:lstStyle/>
          <a:p>
            <a:r>
              <a:t>Click to insert content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ředěl kapito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rafický objekt 5" descr="Grafický objekt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800" y="3897133"/>
            <a:ext cx="1351912" cy="71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Grafický objekt 6" descr="Grafický objekt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0272" y="4252533"/>
            <a:ext cx="1512169" cy="415106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Forepart/New Chapter"/>
          <p:cNvSpPr txBox="1">
            <a:spLocks noGrp="1"/>
          </p:cNvSpPr>
          <p:nvPr>
            <p:ph type="title" hasCustomPrompt="1"/>
          </p:nvPr>
        </p:nvSpPr>
        <p:spPr>
          <a:xfrm>
            <a:off x="617537" y="260350"/>
            <a:ext cx="5466631" cy="2160000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>
                <a:solidFill>
                  <a:srgbClr val="FFFFFF"/>
                </a:solidFill>
              </a:defRPr>
            </a:lvl1pPr>
          </a:lstStyle>
          <a:p>
            <a:r>
              <a:t>Forepart/New Chapter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ávěrečný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rafický objekt 2" descr="Grafický objek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800" y="3897133"/>
            <a:ext cx="1351912" cy="7108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hank you for your attention"/>
          <p:cNvSpPr txBox="1">
            <a:spLocks noGrp="1"/>
          </p:cNvSpPr>
          <p:nvPr>
            <p:ph type="title" hasCustomPrompt="1"/>
          </p:nvPr>
        </p:nvSpPr>
        <p:spPr>
          <a:xfrm>
            <a:off x="4572000" y="267493"/>
            <a:ext cx="3948113" cy="17208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>
                <a:solidFill>
                  <a:srgbClr val="FFFFFF"/>
                </a:solidFill>
              </a:defRPr>
            </a:lvl1pPr>
          </a:lstStyle>
          <a:p>
            <a:r>
              <a:t>Thank you for your attention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86487" y="3011190"/>
            <a:ext cx="3933627" cy="1648793"/>
          </a:xfrm>
          <a:prstGeom prst="rect">
            <a:avLst/>
          </a:prstGeom>
        </p:spPr>
        <p:txBody>
          <a:bodyPr lIns="0" tIns="0" rIns="0" bIns="0" anchor="b"/>
          <a:lstStyle>
            <a:lvl1pPr marL="0" indent="0" defTabSz="9144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defTabSz="9144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defTabSz="9144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defTabSz="9144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defTabSz="9144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Presenter contact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ávěrečný snímek 0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hank you for your attention"/>
          <p:cNvSpPr txBox="1">
            <a:spLocks noGrp="1"/>
          </p:cNvSpPr>
          <p:nvPr>
            <p:ph type="title" hasCustomPrompt="1"/>
          </p:nvPr>
        </p:nvSpPr>
        <p:spPr>
          <a:xfrm>
            <a:off x="4572000" y="267493"/>
            <a:ext cx="3948113" cy="1720801"/>
          </a:xfrm>
          <a:prstGeom prst="rect">
            <a:avLst/>
          </a:prstGeom>
        </p:spPr>
        <p:txBody>
          <a:bodyPr lIns="0" tIns="0" rIns="0" bIns="0" anchor="t"/>
          <a:lstStyle>
            <a:lvl1pPr defTabSz="914400">
              <a:defRPr>
                <a:solidFill>
                  <a:srgbClr val="FFFFFF"/>
                </a:solidFill>
              </a:defRPr>
            </a:lvl1pPr>
          </a:lstStyle>
          <a:p>
            <a:r>
              <a:t>Thank you for your attention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86487" y="3011190"/>
            <a:ext cx="3933627" cy="1648793"/>
          </a:xfrm>
          <a:prstGeom prst="rect">
            <a:avLst/>
          </a:prstGeom>
        </p:spPr>
        <p:txBody>
          <a:bodyPr lIns="0" tIns="0" rIns="0" bIns="0" anchor="b"/>
          <a:lstStyle>
            <a:lvl1pPr marL="0" indent="0" defTabSz="9144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defTabSz="9144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defTabSz="9144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defTabSz="9144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defTabSz="91440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Presenter contact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20226" y="4815676"/>
            <a:ext cx="181382" cy="17622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Zástupný symbol pro číslo snímku 5"/>
          <p:cNvSpPr txBox="1"/>
          <p:nvPr/>
        </p:nvSpPr>
        <p:spPr>
          <a:xfrm>
            <a:off x="628650" y="4840287"/>
            <a:ext cx="20574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600">
                <a:solidFill>
                  <a:schemeClr val="accent1"/>
                </a:solidFill>
              </a:defRPr>
            </a:lvl1pPr>
          </a:lstStyle>
          <a:p>
            <a:r>
              <a:t>Presentation name (change in slide master)</a:t>
            </a:r>
          </a:p>
        </p:txBody>
      </p:sp>
      <p:sp>
        <p:nvSpPr>
          <p:cNvPr id="4" name="Obdélník 3"/>
          <p:cNvSpPr/>
          <p:nvPr/>
        </p:nvSpPr>
        <p:spPr>
          <a:xfrm>
            <a:off x="9036495" y="0"/>
            <a:ext cx="107505" cy="514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17537" y="1369219"/>
            <a:ext cx="7902576" cy="326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Click to insert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6858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15999" marR="0" indent="-215999" algn="l" defTabSz="685800" rtl="0" latinLnBrk="0">
        <a:lnSpc>
          <a:spcPts val="21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23875" marR="0" indent="-180975" algn="l" defTabSz="685800" rtl="0" latinLnBrk="0">
        <a:lnSpc>
          <a:spcPts val="21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02969" marR="0" indent="-217169" algn="l" defTabSz="685800" rtl="0" latinLnBrk="0">
        <a:lnSpc>
          <a:spcPts val="21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279280" marR="0" indent="-250580" algn="l" defTabSz="685800" rtl="0" latinLnBrk="0">
        <a:lnSpc>
          <a:spcPts val="21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22180" marR="0" indent="-250580" algn="l" defTabSz="685800" rtl="0" latinLnBrk="0">
        <a:lnSpc>
          <a:spcPts val="21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965080" marR="0" indent="-250580" algn="l" defTabSz="685800" rtl="0" latinLnBrk="0">
        <a:lnSpc>
          <a:spcPts val="21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307980" marR="0" indent="-250580" algn="l" defTabSz="685800" rtl="0" latinLnBrk="0">
        <a:lnSpc>
          <a:spcPts val="21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650880" marR="0" indent="-250580" algn="l" defTabSz="685800" rtl="0" latinLnBrk="0">
        <a:lnSpc>
          <a:spcPts val="21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2993780" marR="0" indent="-250580" algn="l" defTabSz="685800" rtl="0" latinLnBrk="0">
        <a:lnSpc>
          <a:spcPts val="21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Nadpis 2"/>
          <p:cNvSpPr txBox="1">
            <a:spLocks noGrp="1"/>
          </p:cNvSpPr>
          <p:nvPr>
            <p:ph type="title"/>
          </p:nvPr>
        </p:nvSpPr>
        <p:spPr>
          <a:xfrm>
            <a:off x="4932040" y="634678"/>
            <a:ext cx="3511551" cy="712937"/>
          </a:xfrm>
          <a:prstGeom prst="rect">
            <a:avLst/>
          </a:prstGeom>
        </p:spPr>
        <p:txBody>
          <a:bodyPr/>
          <a:lstStyle>
            <a:lvl1pPr defTabSz="528065">
              <a:defRPr sz="2464">
                <a:solidFill>
                  <a:srgbClr val="FFFFFF"/>
                </a:solidFill>
              </a:defRPr>
            </a:lvl1pPr>
          </a:lstStyle>
          <a:p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People in Need Ukraine</a:t>
            </a:r>
          </a:p>
        </p:txBody>
      </p:sp>
      <p:sp>
        <p:nvSpPr>
          <p:cNvPr id="93" name="Podnadpis 3"/>
          <p:cNvSpPr txBox="1"/>
          <p:nvPr/>
        </p:nvSpPr>
        <p:spPr>
          <a:xfrm>
            <a:off x="4833744" y="1419621"/>
            <a:ext cx="3420111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15999" indent="-215999" defTabSz="685800">
              <a:lnSpc>
                <a:spcPts val="21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900">
                <a:solidFill>
                  <a:srgbClr val="FFFFFF"/>
                </a:solidFill>
              </a:defRPr>
            </a:lvl1pPr>
          </a:lstStyle>
          <a:p>
            <a:r>
              <a:rPr lang="uk-UA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Справедливі та рівноправні партнерства</a:t>
            </a:r>
            <a:endParaRPr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4" name="Picture Placeholder 27" descr="Picture Placeholder 27"/>
          <p:cNvPicPr>
            <a:picLocks noChangeAspect="1"/>
          </p:cNvPicPr>
          <p:nvPr/>
        </p:nvPicPr>
        <p:blipFill>
          <a:blip r:embed="rId2">
            <a:extLst/>
          </a:blip>
          <a:srcRect l="16667" r="16667"/>
          <a:stretch>
            <a:fillRect/>
          </a:stretch>
        </p:blipFill>
        <p:spPr>
          <a:xfrm>
            <a:off x="0" y="-25356"/>
            <a:ext cx="4572000" cy="51435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Zástupný symbol pro číslo snímku 5"/>
          <p:cNvSpPr txBox="1">
            <a:spLocks noGrp="1"/>
          </p:cNvSpPr>
          <p:nvPr>
            <p:ph type="sldNum" sz="quarter" idx="2"/>
          </p:nvPr>
        </p:nvSpPr>
        <p:spPr>
          <a:xfrm>
            <a:off x="8358847" y="4815676"/>
            <a:ext cx="142762" cy="17622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11" name="Nadpis 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Підтримка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посилення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ролі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місцевих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надавачів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допомоги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2" name="Zástupný text 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369866"/>
          </a:xfrm>
          <a:prstGeom prst="rect">
            <a:avLst/>
          </a:prstGeom>
        </p:spPr>
        <p:txBody>
          <a:bodyPr/>
          <a:lstStyle/>
          <a:p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Максимально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спрощене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оцінювання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партнерів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С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ертифікат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оцінювання</a:t>
            </a:r>
            <a:endParaRPr lang="uk-UA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Домовленості з іншими міжнародними агенціями про </a:t>
            </a:r>
            <a:r>
              <a:rPr lang="uk-UA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взаємовизнання</a:t>
            </a:r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 нашого оцінювання 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Переклади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документів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українською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uk-UA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Адвокація</a:t>
            </a:r>
            <a:endParaRPr lang="uk-UA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Турбота про партнерів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Обмін знаннями,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CSN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Nadpis 1"/>
          <p:cNvSpPr txBox="1">
            <a:spLocks noGrp="1"/>
          </p:cNvSpPr>
          <p:nvPr>
            <p:ph type="title"/>
          </p:nvPr>
        </p:nvSpPr>
        <p:spPr>
          <a:xfrm>
            <a:off x="4572000" y="490910"/>
            <a:ext cx="3948113" cy="1720801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Дякуємо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за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увагу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</p:txBody>
      </p:sp>
      <p:sp>
        <p:nvSpPr>
          <p:cNvPr id="123" name="Podnadpis 2"/>
          <p:cNvSpPr txBox="1">
            <a:spLocks noGrp="1"/>
          </p:cNvSpPr>
          <p:nvPr>
            <p:ph type="body" sz="quarter" idx="1"/>
          </p:nvPr>
        </p:nvSpPr>
        <p:spPr>
          <a:xfrm>
            <a:off x="4586487" y="3579862"/>
            <a:ext cx="3933627" cy="93610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 sz="1900" b="1"/>
            </a:pPr>
            <a:r>
              <a:rPr sz="18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Ганна</a:t>
            </a:r>
            <a:r>
              <a:rPr sz="18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Мєдвєдєва</a:t>
            </a:r>
            <a:r>
              <a:rPr sz="18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uk-UA" sz="18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радниця</a:t>
            </a:r>
            <a:r>
              <a:rPr sz="18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з </a:t>
            </a:r>
            <a:r>
              <a:rPr sz="18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питань</a:t>
            </a:r>
            <a:r>
              <a:rPr sz="18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1800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партнерств</a:t>
            </a:r>
            <a:r>
              <a:rPr sz="18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, PIN Ukraine, anna.medvedieva@peopleinneed.net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Zástupný symbol pro číslo snímku 5"/>
          <p:cNvSpPr txBox="1">
            <a:spLocks noGrp="1"/>
          </p:cNvSpPr>
          <p:nvPr>
            <p:ph type="sldNum" sz="quarter" idx="2"/>
          </p:nvPr>
        </p:nvSpPr>
        <p:spPr>
          <a:xfrm>
            <a:off x="8358846" y="4815676"/>
            <a:ext cx="142762" cy="17622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97" name="Nadpis 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Контекст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8" name="Zástupný text 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09713"/>
          </a:xfrm>
          <a:prstGeom prst="rect">
            <a:avLst/>
          </a:prstGeom>
        </p:spPr>
        <p:txBody>
          <a:bodyPr/>
          <a:lstStyle/>
          <a:p>
            <a:pPr marL="200526" indent="-200526" defTabSz="914400">
              <a:lnSpc>
                <a:spcPct val="100000"/>
              </a:lnSpc>
              <a:spcBef>
                <a:spcPts val="600"/>
              </a:spcBef>
              <a:buClrTx/>
              <a:buFontTx/>
              <a:defRPr sz="20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People in Need / Člověk v tísni  /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Людина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в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біді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0526" indent="-200526" defTabSz="914400">
              <a:lnSpc>
                <a:spcPct val="100000"/>
              </a:lnSpc>
              <a:spcBef>
                <a:spcPts val="600"/>
              </a:spcBef>
              <a:buClrTx/>
              <a:buFontTx/>
              <a:defRPr sz="20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В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Україні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з 2003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року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правозахисний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відділ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00526" indent="-200526" defTabSz="914400">
              <a:lnSpc>
                <a:spcPct val="100000"/>
              </a:lnSpc>
              <a:spcBef>
                <a:spcPts val="600"/>
              </a:spcBef>
              <a:buClrTx/>
              <a:buFontTx/>
              <a:defRPr sz="2000"/>
            </a:pP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Від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2014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року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діє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гуманітарна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місія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відділ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гуманітарної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допомоги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та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розвитку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00526" indent="-200526" defTabSz="914400">
              <a:lnSpc>
                <a:spcPct val="100000"/>
              </a:lnSpc>
              <a:spcBef>
                <a:spcPts val="600"/>
              </a:spcBef>
              <a:buClrTx/>
              <a:buFontTx/>
              <a:defRPr sz="20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2014 —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лютий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2022</a:t>
            </a:r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 року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Донецька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та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Луганська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області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0526" indent="-200526" defTabSz="914400">
              <a:lnSpc>
                <a:spcPct val="100000"/>
              </a:lnSpc>
              <a:spcBef>
                <a:spcPts val="600"/>
              </a:spcBef>
              <a:buClrTx/>
              <a:buFontTx/>
              <a:defRPr sz="2000"/>
            </a:pP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З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лютого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2022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року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(майже)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вся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територія</a:t>
            </a:r>
            <a:r>
              <a:rPr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України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Zástupný symbol pro číslo snímku 5"/>
          <p:cNvSpPr txBox="1">
            <a:spLocks noGrp="1"/>
          </p:cNvSpPr>
          <p:nvPr>
            <p:ph type="sldNum" sz="quarter" idx="2"/>
          </p:nvPr>
        </p:nvSpPr>
        <p:spPr>
          <a:xfrm>
            <a:off x="8358846" y="4815676"/>
            <a:ext cx="142762" cy="17622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01" name="Nadpis 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975797" cy="8158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Глобальна с</a:t>
            </a:r>
            <a:r>
              <a:rPr lang="uk-UA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тратегія</a:t>
            </a:r>
            <a:r>
              <a:rPr lang="uk-UA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uk-UA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партнерств</a:t>
            </a:r>
            <a:r>
              <a:rPr lang="uk-UA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на 2022-2026 рр.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2" name="Zástupný text 4"/>
          <p:cNvSpPr txBox="1">
            <a:spLocks noGrp="1"/>
          </p:cNvSpPr>
          <p:nvPr>
            <p:ph type="body" idx="1"/>
          </p:nvPr>
        </p:nvSpPr>
        <p:spPr>
          <a:xfrm>
            <a:off x="628650" y="1196340"/>
            <a:ext cx="7886700" cy="3442335"/>
          </a:xfrm>
          <a:prstGeom prst="rect">
            <a:avLst/>
          </a:prstGeom>
        </p:spPr>
        <p:txBody>
          <a:bodyPr/>
          <a:lstStyle/>
          <a:p>
            <a:pPr marL="200526" indent="-200526" defTabSz="914400">
              <a:lnSpc>
                <a:spcPct val="100000"/>
              </a:lnSpc>
              <a:spcBef>
                <a:spcPts val="600"/>
              </a:spcBef>
              <a:buClrTx/>
              <a:buFontTx/>
              <a:defRPr sz="2000"/>
            </a:pPr>
            <a:r>
              <a:rPr lang="uk-UA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Партнерство </a:t>
            </a:r>
            <a:r>
              <a:rPr lang="uk-UA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- це офіційна домовленість про співпрацю між організаціями та установами із взаємно узгодженими цілями, спільним набором принципів партнерства та з чітким розподілом ролей та обов'язків. </a:t>
            </a:r>
          </a:p>
          <a:p>
            <a:pPr marL="200526" indent="-200526" defTabSz="914400">
              <a:lnSpc>
                <a:spcPct val="100000"/>
              </a:lnSpc>
              <a:spcBef>
                <a:spcPts val="600"/>
              </a:spcBef>
              <a:buClrTx/>
              <a:buFontTx/>
              <a:defRPr sz="2000"/>
            </a:pPr>
            <a:endParaRPr lang="uk-UA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0526" indent="-200526" defTabSz="914400">
              <a:lnSpc>
                <a:spcPct val="100000"/>
              </a:lnSpc>
              <a:spcBef>
                <a:spcPts val="600"/>
              </a:spcBef>
              <a:buClrTx/>
              <a:buFontTx/>
              <a:defRPr sz="2000"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Для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PIN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бачення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партнерства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базується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наступних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принципах: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довіра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та баланс сил;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взаємне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навчання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взаємодоповнюваність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; участь;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рівність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чесні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переговори;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залучення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місцевих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громад та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розширення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прав і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можливостей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розподіл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відповідальності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ризиків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Zástupný symbol pro číslo snímku 5"/>
          <p:cNvSpPr txBox="1">
            <a:spLocks noGrp="1"/>
          </p:cNvSpPr>
          <p:nvPr>
            <p:ph type="sldNum" sz="quarter" idx="2"/>
          </p:nvPr>
        </p:nvSpPr>
        <p:spPr>
          <a:xfrm>
            <a:off x="8358847" y="4815676"/>
            <a:ext cx="142762" cy="17622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11" name="Nadpis 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Сектори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діяльності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пріоритетні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області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2" name="Zástupný text 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3698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1)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Готовність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до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надзвичайних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ситуацій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реагування</a:t>
            </a:r>
            <a:r>
              <a:rPr lang="uk-UA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на них </a:t>
            </a:r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(Механізм швидкого реагування, допомога найбільш уразливому населенню, допомога у сфері захисту, надання грошової допомоги,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WASH (</a:t>
            </a:r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вода, санітарія і гігієна)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shelter/NFI</a:t>
            </a:r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 (підтримка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з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питань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житла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надання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непродовольчої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допомоги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uk-UA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Львівська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Івано-Франківська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Вінницька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Житомирська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Сумська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Чернігівська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Харківська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Дніпропетровська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Донецька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Луганська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(за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можливості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Запорізька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Миколаївська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Херсонська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862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Zástupný symbol pro číslo snímku 5"/>
          <p:cNvSpPr txBox="1">
            <a:spLocks noGrp="1"/>
          </p:cNvSpPr>
          <p:nvPr>
            <p:ph type="sldNum" sz="quarter" idx="2"/>
          </p:nvPr>
        </p:nvSpPr>
        <p:spPr>
          <a:xfrm>
            <a:off x="8358847" y="4815676"/>
            <a:ext cx="142762" cy="17622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11" name="Nadpis 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Сектори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діяльності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пріоритетні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області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2" name="Zástupný text 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3698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2) 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Доступ до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базових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послуг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та прав -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підтримка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якісного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відновлення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країни</a:t>
            </a:r>
            <a:endParaRPr lang="ru-RU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ru-RU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Відновлення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ключової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приватної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громадської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інфраструктури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в таких сферах -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освіта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захист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надання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соціальних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послуг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WASH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та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житловому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секторі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-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Надання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технічної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підтримки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постачальникам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послуг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забезпечення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підвищення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якості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доступних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послуг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Tx/>
              <a:buChar char="-"/>
            </a:pP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Розвиток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підтримка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соціального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житла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Tx/>
              <a:buChar char="-"/>
            </a:pP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Освітні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програми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294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Zástupný symbol pro číslo snímku 5"/>
          <p:cNvSpPr txBox="1">
            <a:spLocks noGrp="1"/>
          </p:cNvSpPr>
          <p:nvPr>
            <p:ph type="sldNum" sz="quarter" idx="2"/>
          </p:nvPr>
        </p:nvSpPr>
        <p:spPr>
          <a:xfrm>
            <a:off x="8358847" y="4815676"/>
            <a:ext cx="142762" cy="17622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11" name="Nadpis 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Сектори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діяльності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пріоритетні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області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2" name="Zástupný text 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3698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2) 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Доступ до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базових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послуг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та прав -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підтримка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якісного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відновлення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країни</a:t>
            </a:r>
            <a:endParaRPr lang="ru-RU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ru-RU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Львівська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Івано-Франківська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Вінницька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Житомирська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Сумська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Чернігівська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Харківська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Дніпропетровська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Донецька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Луганська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(за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можливості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Запорізька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Миколаївська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Херсонська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340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Zástupný symbol pro číslo snímku 5"/>
          <p:cNvSpPr txBox="1">
            <a:spLocks noGrp="1"/>
          </p:cNvSpPr>
          <p:nvPr>
            <p:ph type="sldNum" sz="quarter" idx="2"/>
          </p:nvPr>
        </p:nvSpPr>
        <p:spPr>
          <a:xfrm>
            <a:off x="8358847" y="4815676"/>
            <a:ext cx="142762" cy="17622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11" name="Nadpis 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Сектори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діяльності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пріоритетні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області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2" name="Zástupný text 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3698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3)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Соціальна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згуртованість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інтеграція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а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також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належне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й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інклюзивне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врядування</a:t>
            </a:r>
            <a:endParaRPr lang="ru-RU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Програми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що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сприятимуть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соціальній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згуртованості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Tx/>
              <a:buChar char="-"/>
            </a:pP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Сприяння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економічному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розвитку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Tx/>
              <a:buChar char="-"/>
            </a:pP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Посилення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ролі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громадянського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суспільства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у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змінах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в громадах</a:t>
            </a:r>
          </a:p>
          <a:p>
            <a:pPr>
              <a:buFontTx/>
              <a:buChar char="-"/>
            </a:pP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Підтримка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програм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для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молоді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дітей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504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Zástupný symbol pro číslo snímku 5"/>
          <p:cNvSpPr txBox="1">
            <a:spLocks noGrp="1"/>
          </p:cNvSpPr>
          <p:nvPr>
            <p:ph type="sldNum" sz="quarter" idx="2"/>
          </p:nvPr>
        </p:nvSpPr>
        <p:spPr>
          <a:xfrm>
            <a:off x="8358847" y="4815676"/>
            <a:ext cx="142762" cy="17622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11" name="Nadpis 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Сектори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діяльності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пріоритетні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області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2" name="Zástupný text 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3698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3)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Соціальна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згуртованість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інтеграція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та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належне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й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інклюзивне</a:t>
            </a: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врядування</a:t>
            </a:r>
            <a:endParaRPr lang="ru-RU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Львівська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Івано-Франківська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Вінницька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Житомирська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Сумська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Чернігівська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Харківська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Дніпропетровська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Донецька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Луганська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(за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можливості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Запорізька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Миколаївська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Херсонська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554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Zástupný symbol pro číslo snímku 5"/>
          <p:cNvSpPr txBox="1">
            <a:spLocks noGrp="1"/>
          </p:cNvSpPr>
          <p:nvPr>
            <p:ph type="sldNum" sz="quarter" idx="2"/>
          </p:nvPr>
        </p:nvSpPr>
        <p:spPr>
          <a:xfrm>
            <a:off x="8358847" y="4815676"/>
            <a:ext cx="142762" cy="17622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11" name="Nadpis 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8234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Стратегічні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пріоритети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для </a:t>
            </a:r>
            <a:r>
              <a:rPr lang="ru-RU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розвитку</a:t>
            </a:r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партнерств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2" name="Zástupný text 4"/>
          <p:cNvSpPr txBox="1">
            <a:spLocks noGrp="1"/>
          </p:cNvSpPr>
          <p:nvPr>
            <p:ph type="body" idx="1"/>
          </p:nvPr>
        </p:nvSpPr>
        <p:spPr>
          <a:xfrm>
            <a:off x="628650" y="1097280"/>
            <a:ext cx="7886700" cy="36418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Посилення експертної та організаційної спроможності партнерів </a:t>
            </a:r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(інституційні гранти, підтримка з підготовкою до зими, посилення безпеки, тренінги, </a:t>
            </a:r>
            <a:r>
              <a:rPr lang="uk-UA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менторінг</a:t>
            </a:r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Civil Society Now, </a:t>
            </a:r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тренінги, організовані партнерами для НУО та влади, для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PIN</a:t>
            </a:r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endParaRPr lang="uk-UA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- Співпраця з партнерами, з якими співпадають стратегічне бачення </a:t>
            </a:r>
            <a:r>
              <a:rPr lang="uk-UA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(посилення один одного)</a:t>
            </a:r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сп</a:t>
            </a:r>
            <a:r>
              <a:rPr lang="uk-UA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ільна</a:t>
            </a:r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 розробка та імплементація програм, </a:t>
            </a:r>
            <a:r>
              <a:rPr lang="uk-UA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адвокація</a:t>
            </a:r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, гранти на </a:t>
            </a:r>
            <a:r>
              <a:rPr lang="uk-UA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проєктну</a:t>
            </a:r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 діяльність, координування)</a:t>
            </a:r>
          </a:p>
          <a:p>
            <a:endParaRPr lang="uk-UA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- Внесок у </a:t>
            </a:r>
            <a:r>
              <a:rPr lang="uk-UA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зміцнення ролі місцевих надавачів допомоги </a:t>
            </a:r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у гуманітарному реагуванні та програмах розвитку (</a:t>
            </a:r>
            <a:r>
              <a:rPr lang="uk-UA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адвокація</a:t>
            </a:r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, внутрішня робота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PIN </a:t>
            </a:r>
            <a:r>
              <a:rPr lang="uk-UA" dirty="0">
                <a:latin typeface="Calibri Light" panose="020F0302020204030204" pitchFamily="34" charset="0"/>
                <a:cs typeface="Calibri Light" panose="020F0302020204030204" pitchFamily="34" charset="0"/>
              </a:rPr>
              <a:t>з політиками)</a:t>
            </a:r>
          </a:p>
          <a:p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8190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nímky s texty/obrazy">
  <a:themeElements>
    <a:clrScheme name="Snímky s texty/obraz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4418B"/>
      </a:accent1>
      <a:accent2>
        <a:srgbClr val="EB5A4A"/>
      </a:accent2>
      <a:accent3>
        <a:srgbClr val="F9B000"/>
      </a:accent3>
      <a:accent4>
        <a:srgbClr val="49BDCF"/>
      </a:accent4>
      <a:accent5>
        <a:srgbClr val="43B386"/>
      </a:accent5>
      <a:accent6>
        <a:srgbClr val="E94161"/>
      </a:accent6>
      <a:hlink>
        <a:srgbClr val="0000FF"/>
      </a:hlink>
      <a:folHlink>
        <a:srgbClr val="FF00FF"/>
      </a:folHlink>
    </a:clrScheme>
    <a:fontScheme name="Snímky s texty/obraz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nímky s texty/obraz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nímky s texty/obrazy">
  <a:themeElements>
    <a:clrScheme name="Snímky s texty/obraz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4418B"/>
      </a:accent1>
      <a:accent2>
        <a:srgbClr val="EB5A4A"/>
      </a:accent2>
      <a:accent3>
        <a:srgbClr val="F9B000"/>
      </a:accent3>
      <a:accent4>
        <a:srgbClr val="49BDCF"/>
      </a:accent4>
      <a:accent5>
        <a:srgbClr val="43B386"/>
      </a:accent5>
      <a:accent6>
        <a:srgbClr val="E94161"/>
      </a:accent6>
      <a:hlink>
        <a:srgbClr val="0000FF"/>
      </a:hlink>
      <a:folHlink>
        <a:srgbClr val="FF00FF"/>
      </a:folHlink>
    </a:clrScheme>
    <a:fontScheme name="Snímky s texty/obraz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nímky s texty/obraz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579</Words>
  <Application>Microsoft Office PowerPoint</Application>
  <PresentationFormat>On-screen Show (16:9)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Snímky s texty/obrazy</vt:lpstr>
      <vt:lpstr>People in Need Ukraine</vt:lpstr>
      <vt:lpstr>Контекст</vt:lpstr>
      <vt:lpstr>Глобальна стратегія партнерств на 2022-2026 рр.</vt:lpstr>
      <vt:lpstr>Сектори діяльності та пріоритетні області</vt:lpstr>
      <vt:lpstr>Сектори діяльності та пріоритетні області</vt:lpstr>
      <vt:lpstr>Сектори діяльності та пріоритетні області</vt:lpstr>
      <vt:lpstr>Сектори діяльності та пріоритетні області</vt:lpstr>
      <vt:lpstr>Сектори діяльності та пріоритетні області</vt:lpstr>
      <vt:lpstr>Стратегічні пріоритети для розвитку партнерств</vt:lpstr>
      <vt:lpstr>Підтримка та посилення ролі місцевих надавачів допомоги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in Need Ukraine</dc:title>
  <dc:creator>Medvedieva Anna</dc:creator>
  <cp:lastModifiedBy>Anna Medvedieva</cp:lastModifiedBy>
  <cp:revision>8</cp:revision>
  <dcterms:modified xsi:type="dcterms:W3CDTF">2023-11-21T16:49:02Z</dcterms:modified>
</cp:coreProperties>
</file>