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T Firs Neue" charset="1" panose="02000503030000020004"/>
      <p:regular r:id="rId10"/>
    </p:embeddedFont>
    <p:embeddedFont>
      <p:font typeface="TT Firs Neue Bold" charset="1" panose="02000803030000020004"/>
      <p:regular r:id="rId11"/>
    </p:embeddedFont>
    <p:embeddedFont>
      <p:font typeface="TT Firs Neue Italics" charset="1" panose="02000503030000090004"/>
      <p:regular r:id="rId12"/>
    </p:embeddedFont>
    <p:embeddedFont>
      <p:font typeface="TT Firs Neue Bold Italics" charset="1" panose="02000803040000090004"/>
      <p:regular r:id="rId13"/>
    </p:embeddedFont>
    <p:embeddedFont>
      <p:font typeface="TT Commons Pro" charset="1" panose="020B0103030102020204"/>
      <p:regular r:id="rId14"/>
    </p:embeddedFont>
    <p:embeddedFont>
      <p:font typeface="TT Commons Pro Bold" charset="1" panose="020B0103030102020204"/>
      <p:regular r:id="rId15"/>
    </p:embeddedFont>
    <p:embeddedFont>
      <p:font typeface="TT Commons Pro Italics" charset="1" panose="020B0103030102020204"/>
      <p:regular r:id="rId16"/>
    </p:embeddedFont>
    <p:embeddedFont>
      <p:font typeface="TT Commons Pro Bold Italics" charset="1" panose="020B0103030102020204"/>
      <p:regular r:id="rId17"/>
    </p:embeddedFont>
    <p:embeddedFont>
      <p:font typeface="Canva Sans 1" charset="1" panose="020B0503030501040103"/>
      <p:regular r:id="rId18"/>
    </p:embeddedFont>
    <p:embeddedFont>
      <p:font typeface="Canva Sans 1 Bold" charset="1" panose="020B0803030501040103"/>
      <p:regular r:id="rId19"/>
    </p:embeddedFont>
    <p:embeddedFont>
      <p:font typeface="Canva Sans 1 Italics" charset="1" panose="020B0503030501040103"/>
      <p:regular r:id="rId20"/>
    </p:embeddedFont>
    <p:embeddedFont>
      <p:font typeface="Canva Sans 1 Bold Italics" charset="1" panose="020B0803030501040103"/>
      <p:regular r:id="rId21"/>
    </p:embeddedFont>
    <p:embeddedFont>
      <p:font typeface="Canva Sans 2" charset="1" panose="020B0503030501040103"/>
      <p:regular r:id="rId22"/>
    </p:embeddedFont>
    <p:embeddedFont>
      <p:font typeface="Canva Sans 2 Bold" charset="1" panose="020B0803030501040103"/>
      <p:regular r:id="rId23"/>
    </p:embeddedFont>
    <p:embeddedFont>
      <p:font typeface="Canva Sans 2 Italics" charset="1" panose="020B0503030501040103"/>
      <p:regular r:id="rId24"/>
    </p:embeddedFont>
    <p:embeddedFont>
      <p:font typeface="Canva Sans 2 Bold Italics" charset="1" panose="020B0803030501040103"/>
      <p:regular r:id="rId25"/>
    </p:embeddedFont>
    <p:embeddedFont>
      <p:font typeface="Canva Sans 2 Medium" charset="1" panose="020B0603030501040103"/>
      <p:regular r:id="rId26"/>
    </p:embeddedFont>
    <p:embeddedFont>
      <p:font typeface="Canva Sans 2 Medium Italics" charset="1" panose="020B06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https://www.sigmaassessmentsystems.com/great-leaders-have-strong-relationships/"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https://www.sigmaassessmentsystems.com/great-leaders-have-strong-relationships/"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jpe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25.jpeg" Type="http://schemas.openxmlformats.org/officeDocument/2006/relationships/image"/><Relationship Id="rId15" Target="../media/image26.png" Type="http://schemas.openxmlformats.org/officeDocument/2006/relationships/image"/><Relationship Id="rId16" Target="../media/image27.jpeg" Type="http://schemas.openxmlformats.org/officeDocument/2006/relationships/image"/><Relationship Id="rId17" Target="../media/image28.jpeg" Type="http://schemas.openxmlformats.org/officeDocument/2006/relationships/image"/><Relationship Id="rId18" Target="../media/image29.png" Type="http://schemas.openxmlformats.org/officeDocument/2006/relationships/image"/><Relationship Id="rId19" Target="https://www.sigmaassessmentsystems.com/great-leaders-have-strong-relationships/" TargetMode="External" Type="http://schemas.openxmlformats.org/officeDocument/2006/relationships/hyperlink"/><Relationship Id="rId2" Target="../media/image13.jpeg" Type="http://schemas.openxmlformats.org/officeDocument/2006/relationships/image"/><Relationship Id="rId3" Target="../media/image14.jpeg" Type="http://schemas.openxmlformats.org/officeDocument/2006/relationships/image"/><Relationship Id="rId4" Target="../media/image15.pn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 Id="rId9" Target="../media/image20.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970060" y="3373697"/>
            <a:ext cx="9574428" cy="6219125"/>
          </a:xfrm>
          <a:custGeom>
            <a:avLst/>
            <a:gdLst/>
            <a:ahLst/>
            <a:cxnLst/>
            <a:rect r="r" b="b" t="t" l="l"/>
            <a:pathLst>
              <a:path h="6219125" w="9574428">
                <a:moveTo>
                  <a:pt x="0" y="0"/>
                </a:moveTo>
                <a:lnTo>
                  <a:pt x="9574427" y="0"/>
                </a:lnTo>
                <a:lnTo>
                  <a:pt x="9574427" y="6219125"/>
                </a:lnTo>
                <a:lnTo>
                  <a:pt x="0" y="62191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13780" y="1767334"/>
            <a:ext cx="8415920" cy="1069987"/>
          </a:xfrm>
          <a:prstGeom prst="rect">
            <a:avLst/>
          </a:prstGeom>
        </p:spPr>
        <p:txBody>
          <a:bodyPr anchor="t" rtlCol="false" tIns="0" lIns="0" bIns="0" rIns="0">
            <a:spAutoFit/>
          </a:bodyPr>
          <a:lstStyle/>
          <a:p>
            <a:pPr>
              <a:lnSpc>
                <a:spcPts val="8000"/>
              </a:lnSpc>
            </a:pPr>
            <a:r>
              <a:rPr lang="en-US" sz="8000">
                <a:solidFill>
                  <a:srgbClr val="047EC4"/>
                </a:solidFill>
                <a:latin typeface="TT Firs Neue"/>
              </a:rPr>
              <a:t>WHO WE ARE</a:t>
            </a:r>
          </a:p>
        </p:txBody>
      </p:sp>
      <p:sp>
        <p:nvSpPr>
          <p:cNvPr name="TextBox 4" id="4"/>
          <p:cNvSpPr txBox="true"/>
          <p:nvPr/>
        </p:nvSpPr>
        <p:spPr>
          <a:xfrm rot="0">
            <a:off x="613780" y="3345122"/>
            <a:ext cx="6411819" cy="4665980"/>
          </a:xfrm>
          <a:prstGeom prst="rect">
            <a:avLst/>
          </a:prstGeom>
        </p:spPr>
        <p:txBody>
          <a:bodyPr anchor="t" rtlCol="false" tIns="0" lIns="0" bIns="0" rIns="0">
            <a:spAutoFit/>
          </a:bodyPr>
          <a:lstStyle/>
          <a:p>
            <a:pPr>
              <a:lnSpc>
                <a:spcPts val="4550"/>
              </a:lnSpc>
            </a:pPr>
            <a:r>
              <a:rPr lang="en-US" sz="3500">
                <a:solidFill>
                  <a:srgbClr val="047EC4"/>
                </a:solidFill>
                <a:latin typeface="TT Commons Pro"/>
              </a:rPr>
              <a:t>In the first months of the full-scale war, the civil society sector of Ukraine and a spontaneous powerful volunteer movement did everything possible and impossible to prevent a humanitarian crisis in Ukraine.</a:t>
            </a:r>
          </a:p>
          <a:p>
            <a:pPr>
              <a:lnSpc>
                <a:spcPts val="5460"/>
              </a:lnSpc>
            </a:pPr>
          </a:p>
        </p:txBody>
      </p:sp>
      <p:sp>
        <p:nvSpPr>
          <p:cNvPr name="TextBox 5" id="5"/>
          <p:cNvSpPr txBox="true"/>
          <p:nvPr/>
        </p:nvSpPr>
        <p:spPr>
          <a:xfrm rot="0">
            <a:off x="8213223" y="1595884"/>
            <a:ext cx="8411489" cy="1936750"/>
          </a:xfrm>
          <a:prstGeom prst="rect">
            <a:avLst/>
          </a:prstGeom>
        </p:spPr>
        <p:txBody>
          <a:bodyPr anchor="t" rtlCol="false" tIns="0" lIns="0" bIns="0" rIns="0">
            <a:spAutoFit/>
          </a:bodyPr>
          <a:lstStyle/>
          <a:p>
            <a:pPr>
              <a:lnSpc>
                <a:spcPts val="4550"/>
              </a:lnSpc>
            </a:pPr>
            <a:r>
              <a:rPr lang="en-US" sz="3500">
                <a:solidFill>
                  <a:srgbClr val="047EC4"/>
                </a:solidFill>
                <a:latin typeface="TT Commons Pro"/>
              </a:rPr>
              <a:t> Plus </a:t>
            </a:r>
            <a:r>
              <a:rPr lang="en-US" sz="3500">
                <a:solidFill>
                  <a:srgbClr val="047EC4"/>
                </a:solidFill>
                <a:latin typeface="TT Commons Pro Bold"/>
              </a:rPr>
              <a:t>6,367 new charitable organizations</a:t>
            </a:r>
            <a:r>
              <a:rPr lang="en-US" sz="3500">
                <a:solidFill>
                  <a:srgbClr val="047EC4"/>
                </a:solidFill>
                <a:latin typeface="TT Commons Pro"/>
              </a:rPr>
              <a:t> </a:t>
            </a:r>
          </a:p>
          <a:p>
            <a:pPr>
              <a:lnSpc>
                <a:spcPts val="4550"/>
              </a:lnSpc>
            </a:pPr>
            <a:r>
              <a:rPr lang="en-US" sz="3500">
                <a:solidFill>
                  <a:srgbClr val="047EC4"/>
                </a:solidFill>
                <a:latin typeface="TT Commons Pro"/>
              </a:rPr>
              <a:t>And plus </a:t>
            </a:r>
            <a:r>
              <a:rPr lang="en-US" sz="3500">
                <a:solidFill>
                  <a:srgbClr val="047EC4"/>
                </a:solidFill>
                <a:latin typeface="TT Commons Pro Bold"/>
              </a:rPr>
              <a:t>2,760 new public organizations</a:t>
            </a:r>
            <a:r>
              <a:rPr lang="en-US" sz="3500">
                <a:solidFill>
                  <a:srgbClr val="047EC4"/>
                </a:solidFill>
                <a:latin typeface="TT Commons Pro"/>
              </a:rPr>
              <a:t> </a:t>
            </a:r>
          </a:p>
          <a:p>
            <a:pPr>
              <a:lnSpc>
                <a:spcPts val="6499"/>
              </a:lnSpc>
            </a:pPr>
            <a:r>
              <a:rPr lang="en-US" sz="4999">
                <a:solidFill>
                  <a:srgbClr val="047EC4"/>
                </a:solidFill>
                <a:latin typeface="TT Commons Pro"/>
              </a:rPr>
              <a:t>in </a:t>
            </a:r>
            <a:r>
              <a:rPr lang="en-US" sz="4999">
                <a:solidFill>
                  <a:srgbClr val="047EC4"/>
                </a:solidFill>
                <a:latin typeface="TT Commons Pro Bold"/>
              </a:rPr>
              <a:t>2022</a:t>
            </a:r>
            <a:r>
              <a:rPr lang="en-US" sz="4999">
                <a:solidFill>
                  <a:srgbClr val="047EC4"/>
                </a:solidFill>
                <a:latin typeface="TT Commons Pro"/>
              </a:rPr>
              <a:t>.</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EDECEC"/>
        </a:solidFill>
      </p:bgPr>
    </p:bg>
    <p:spTree>
      <p:nvGrpSpPr>
        <p:cNvPr id="1" name=""/>
        <p:cNvGrpSpPr/>
        <p:nvPr/>
      </p:nvGrpSpPr>
      <p:grpSpPr>
        <a:xfrm>
          <a:off x="0" y="0"/>
          <a:ext cx="0" cy="0"/>
          <a:chOff x="0" y="0"/>
          <a:chExt cx="0" cy="0"/>
        </a:xfrm>
      </p:grpSpPr>
      <p:sp>
        <p:nvSpPr>
          <p:cNvPr name="AutoShape 2" id="2"/>
          <p:cNvSpPr/>
          <p:nvPr/>
        </p:nvSpPr>
        <p:spPr>
          <a:xfrm flipH="true" flipV="true">
            <a:off x="8190951" y="2277953"/>
            <a:ext cx="10090" cy="1214273"/>
          </a:xfrm>
          <a:prstGeom prst="line">
            <a:avLst/>
          </a:prstGeom>
          <a:ln cap="flat" w="38100">
            <a:solidFill>
              <a:srgbClr val="000000"/>
            </a:solidFill>
            <a:prstDash val="sysDot"/>
            <a:headEnd type="none" len="sm" w="sm"/>
            <a:tailEnd type="none" len="sm" w="sm"/>
          </a:ln>
        </p:spPr>
      </p:sp>
      <p:sp>
        <p:nvSpPr>
          <p:cNvPr name="AutoShape 3" id="3"/>
          <p:cNvSpPr/>
          <p:nvPr/>
        </p:nvSpPr>
        <p:spPr>
          <a:xfrm flipV="true">
            <a:off x="5217354" y="5388200"/>
            <a:ext cx="20180" cy="1571799"/>
          </a:xfrm>
          <a:prstGeom prst="line">
            <a:avLst/>
          </a:prstGeom>
          <a:ln cap="flat" w="38100">
            <a:solidFill>
              <a:srgbClr val="000000"/>
            </a:solidFill>
            <a:prstDash val="sysDot"/>
            <a:headEnd type="none" len="sm" w="sm"/>
            <a:tailEnd type="none" len="sm" w="sm"/>
          </a:ln>
        </p:spPr>
      </p:sp>
      <p:sp>
        <p:nvSpPr>
          <p:cNvPr name="AutoShape 4" id="4"/>
          <p:cNvSpPr/>
          <p:nvPr/>
        </p:nvSpPr>
        <p:spPr>
          <a:xfrm flipV="true">
            <a:off x="8244641" y="3775457"/>
            <a:ext cx="0" cy="1571928"/>
          </a:xfrm>
          <a:prstGeom prst="line">
            <a:avLst/>
          </a:prstGeom>
          <a:ln cap="flat" w="38100">
            <a:solidFill>
              <a:srgbClr val="000000"/>
            </a:solidFill>
            <a:prstDash val="sysDot"/>
            <a:headEnd type="none" len="sm" w="sm"/>
            <a:tailEnd type="none" len="sm" w="sm"/>
          </a:ln>
        </p:spPr>
      </p:sp>
      <p:grpSp>
        <p:nvGrpSpPr>
          <p:cNvPr name="Group 5" id="5"/>
          <p:cNvGrpSpPr/>
          <p:nvPr/>
        </p:nvGrpSpPr>
        <p:grpSpPr>
          <a:xfrm rot="0">
            <a:off x="3008137" y="-235878"/>
            <a:ext cx="10758757" cy="1075875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alpha val="9804"/>
              </a:srgbClr>
            </a:solidFill>
          </p:spPr>
        </p:sp>
        <p:sp>
          <p:nvSpPr>
            <p:cNvPr name="TextBox 7" id="7"/>
            <p:cNvSpPr txBox="true"/>
            <p:nvPr/>
          </p:nvSpPr>
          <p:spPr>
            <a:xfrm>
              <a:off x="76200" y="47625"/>
              <a:ext cx="660400" cy="688975"/>
            </a:xfrm>
            <a:prstGeom prst="rect">
              <a:avLst/>
            </a:prstGeom>
          </p:spPr>
          <p:txBody>
            <a:bodyPr anchor="ctr" rtlCol="false" tIns="50800" lIns="50800" bIns="50800" rIns="50800"/>
            <a:lstStyle/>
            <a:p>
              <a:pPr algn="ctr">
                <a:lnSpc>
                  <a:spcPts val="2240"/>
                </a:lnSpc>
              </a:pPr>
            </a:p>
          </p:txBody>
        </p:sp>
      </p:grpSp>
      <p:sp>
        <p:nvSpPr>
          <p:cNvPr name="AutoShape 8" id="8"/>
          <p:cNvSpPr/>
          <p:nvPr/>
        </p:nvSpPr>
        <p:spPr>
          <a:xfrm>
            <a:off x="9754911" y="3736794"/>
            <a:ext cx="1571928" cy="0"/>
          </a:xfrm>
          <a:prstGeom prst="line">
            <a:avLst/>
          </a:prstGeom>
          <a:ln cap="flat" w="38100">
            <a:solidFill>
              <a:srgbClr val="000000"/>
            </a:solidFill>
            <a:prstDash val="sysDot"/>
            <a:headEnd type="none" len="sm" w="sm"/>
            <a:tailEnd type="none" len="sm" w="sm"/>
          </a:ln>
        </p:spPr>
      </p:sp>
      <p:grpSp>
        <p:nvGrpSpPr>
          <p:cNvPr name="Group 9" id="9"/>
          <p:cNvGrpSpPr/>
          <p:nvPr/>
        </p:nvGrpSpPr>
        <p:grpSpPr>
          <a:xfrm rot="0">
            <a:off x="6746889" y="2936121"/>
            <a:ext cx="3033604" cy="1480285"/>
            <a:chOff x="0" y="0"/>
            <a:chExt cx="832851" cy="406400"/>
          </a:xfrm>
        </p:grpSpPr>
        <p:sp>
          <p:nvSpPr>
            <p:cNvPr name="Freeform 10" id="10"/>
            <p:cNvSpPr/>
            <p:nvPr/>
          </p:nvSpPr>
          <p:spPr>
            <a:xfrm flipH="false" flipV="false" rot="0">
              <a:off x="0" y="0"/>
              <a:ext cx="832851" cy="406400"/>
            </a:xfrm>
            <a:custGeom>
              <a:avLst/>
              <a:gdLst/>
              <a:ahLst/>
              <a:cxnLst/>
              <a:rect r="r" b="b" t="t" l="l"/>
              <a:pathLst>
                <a:path h="406400" w="832851">
                  <a:moveTo>
                    <a:pt x="629651" y="0"/>
                  </a:moveTo>
                  <a:cubicBezTo>
                    <a:pt x="741875" y="0"/>
                    <a:pt x="832851" y="90976"/>
                    <a:pt x="832851" y="203200"/>
                  </a:cubicBezTo>
                  <a:cubicBezTo>
                    <a:pt x="832851" y="315424"/>
                    <a:pt x="741875" y="406400"/>
                    <a:pt x="629651" y="406400"/>
                  </a:cubicBezTo>
                  <a:lnTo>
                    <a:pt x="203200" y="406400"/>
                  </a:lnTo>
                  <a:cubicBezTo>
                    <a:pt x="90976" y="406400"/>
                    <a:pt x="0" y="315424"/>
                    <a:pt x="0" y="203200"/>
                  </a:cubicBezTo>
                  <a:cubicBezTo>
                    <a:pt x="0" y="90976"/>
                    <a:pt x="90976" y="0"/>
                    <a:pt x="203200" y="0"/>
                  </a:cubicBezTo>
                  <a:close/>
                </a:path>
              </a:pathLst>
            </a:custGeom>
            <a:solidFill>
              <a:srgbClr val="0075B2"/>
            </a:solidFill>
          </p:spPr>
        </p:sp>
        <p:sp>
          <p:nvSpPr>
            <p:cNvPr name="TextBox 11" id="11"/>
            <p:cNvSpPr txBox="true"/>
            <p:nvPr/>
          </p:nvSpPr>
          <p:spPr>
            <a:xfrm>
              <a:off x="0" y="-28575"/>
              <a:ext cx="832851" cy="434975"/>
            </a:xfrm>
            <a:prstGeom prst="rect">
              <a:avLst/>
            </a:prstGeom>
          </p:spPr>
          <p:txBody>
            <a:bodyPr anchor="ctr" rtlCol="false" tIns="50800" lIns="50800" bIns="50800" rIns="50800"/>
            <a:lstStyle/>
            <a:p>
              <a:pPr algn="ctr">
                <a:lnSpc>
                  <a:spcPts val="2240"/>
                </a:lnSpc>
              </a:pPr>
            </a:p>
          </p:txBody>
        </p:sp>
      </p:grpSp>
      <p:grpSp>
        <p:nvGrpSpPr>
          <p:cNvPr name="Group 12" id="12"/>
          <p:cNvGrpSpPr/>
          <p:nvPr/>
        </p:nvGrpSpPr>
        <p:grpSpPr>
          <a:xfrm rot="0">
            <a:off x="6688719" y="768935"/>
            <a:ext cx="3033604" cy="1480285"/>
            <a:chOff x="0" y="0"/>
            <a:chExt cx="832851" cy="406400"/>
          </a:xfrm>
        </p:grpSpPr>
        <p:sp>
          <p:nvSpPr>
            <p:cNvPr name="Freeform 13" id="13"/>
            <p:cNvSpPr/>
            <p:nvPr/>
          </p:nvSpPr>
          <p:spPr>
            <a:xfrm flipH="false" flipV="false" rot="0">
              <a:off x="0" y="0"/>
              <a:ext cx="832851" cy="406400"/>
            </a:xfrm>
            <a:custGeom>
              <a:avLst/>
              <a:gdLst/>
              <a:ahLst/>
              <a:cxnLst/>
              <a:rect r="r" b="b" t="t" l="l"/>
              <a:pathLst>
                <a:path h="406400" w="832851">
                  <a:moveTo>
                    <a:pt x="629651" y="0"/>
                  </a:moveTo>
                  <a:cubicBezTo>
                    <a:pt x="741875" y="0"/>
                    <a:pt x="832851" y="90976"/>
                    <a:pt x="832851" y="203200"/>
                  </a:cubicBezTo>
                  <a:cubicBezTo>
                    <a:pt x="832851" y="315424"/>
                    <a:pt x="741875" y="406400"/>
                    <a:pt x="629651" y="406400"/>
                  </a:cubicBezTo>
                  <a:lnTo>
                    <a:pt x="203200" y="406400"/>
                  </a:lnTo>
                  <a:cubicBezTo>
                    <a:pt x="90976" y="406400"/>
                    <a:pt x="0" y="315424"/>
                    <a:pt x="0" y="203200"/>
                  </a:cubicBezTo>
                  <a:cubicBezTo>
                    <a:pt x="0" y="90976"/>
                    <a:pt x="90976" y="0"/>
                    <a:pt x="203200" y="0"/>
                  </a:cubicBezTo>
                  <a:close/>
                </a:path>
              </a:pathLst>
            </a:custGeom>
            <a:solidFill>
              <a:srgbClr val="FFD734"/>
            </a:solidFill>
          </p:spPr>
        </p:sp>
        <p:sp>
          <p:nvSpPr>
            <p:cNvPr name="TextBox 14" id="14"/>
            <p:cNvSpPr txBox="true"/>
            <p:nvPr/>
          </p:nvSpPr>
          <p:spPr>
            <a:xfrm>
              <a:off x="0" y="-28575"/>
              <a:ext cx="832851" cy="434975"/>
            </a:xfrm>
            <a:prstGeom prst="rect">
              <a:avLst/>
            </a:prstGeom>
          </p:spPr>
          <p:txBody>
            <a:bodyPr anchor="ctr" rtlCol="false" tIns="50800" lIns="50800" bIns="50800" rIns="50800"/>
            <a:lstStyle/>
            <a:p>
              <a:pPr algn="ctr">
                <a:lnSpc>
                  <a:spcPts val="2240"/>
                </a:lnSpc>
              </a:pPr>
            </a:p>
          </p:txBody>
        </p:sp>
      </p:grpSp>
      <p:grpSp>
        <p:nvGrpSpPr>
          <p:cNvPr name="Group 15" id="15"/>
          <p:cNvGrpSpPr/>
          <p:nvPr/>
        </p:nvGrpSpPr>
        <p:grpSpPr>
          <a:xfrm rot="-5400000">
            <a:off x="3591657" y="7561494"/>
            <a:ext cx="3329853" cy="745300"/>
            <a:chOff x="0" y="0"/>
            <a:chExt cx="914183" cy="204616"/>
          </a:xfrm>
        </p:grpSpPr>
        <p:sp>
          <p:nvSpPr>
            <p:cNvPr name="Freeform 16" id="16"/>
            <p:cNvSpPr/>
            <p:nvPr/>
          </p:nvSpPr>
          <p:spPr>
            <a:xfrm flipH="false" flipV="false" rot="0">
              <a:off x="0" y="0"/>
              <a:ext cx="914183" cy="204616"/>
            </a:xfrm>
            <a:custGeom>
              <a:avLst/>
              <a:gdLst/>
              <a:ahLst/>
              <a:cxnLst/>
              <a:rect r="r" b="b" t="t" l="l"/>
              <a:pathLst>
                <a:path h="204616" w="914183">
                  <a:moveTo>
                    <a:pt x="710983" y="0"/>
                  </a:moveTo>
                  <a:cubicBezTo>
                    <a:pt x="823208" y="0"/>
                    <a:pt x="914183" y="45805"/>
                    <a:pt x="914183" y="102308"/>
                  </a:cubicBezTo>
                  <a:cubicBezTo>
                    <a:pt x="914183" y="158811"/>
                    <a:pt x="823208" y="204616"/>
                    <a:pt x="710983"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17" id="17"/>
            <p:cNvSpPr txBox="true"/>
            <p:nvPr/>
          </p:nvSpPr>
          <p:spPr>
            <a:xfrm>
              <a:off x="0" y="-28575"/>
              <a:ext cx="914183" cy="233191"/>
            </a:xfrm>
            <a:prstGeom prst="rect">
              <a:avLst/>
            </a:prstGeom>
          </p:spPr>
          <p:txBody>
            <a:bodyPr anchor="ctr" rtlCol="false" tIns="50800" lIns="50800" bIns="50800" rIns="50800"/>
            <a:lstStyle/>
            <a:p>
              <a:pPr algn="ctr">
                <a:lnSpc>
                  <a:spcPts val="2240"/>
                </a:lnSpc>
              </a:pPr>
            </a:p>
          </p:txBody>
        </p:sp>
      </p:grpSp>
      <p:sp>
        <p:nvSpPr>
          <p:cNvPr name="AutoShape 18" id="18"/>
          <p:cNvSpPr/>
          <p:nvPr/>
        </p:nvSpPr>
        <p:spPr>
          <a:xfrm flipH="true" flipV="true">
            <a:off x="5207080" y="5394489"/>
            <a:ext cx="5996881" cy="0"/>
          </a:xfrm>
          <a:prstGeom prst="line">
            <a:avLst/>
          </a:prstGeom>
          <a:ln cap="flat" w="38100">
            <a:solidFill>
              <a:srgbClr val="000000"/>
            </a:solidFill>
            <a:prstDash val="sysDot"/>
            <a:headEnd type="none" len="sm" w="sm"/>
            <a:tailEnd type="none" len="sm" w="sm"/>
          </a:ln>
        </p:spPr>
      </p:sp>
      <p:grpSp>
        <p:nvGrpSpPr>
          <p:cNvPr name="Group 19" id="19"/>
          <p:cNvGrpSpPr/>
          <p:nvPr/>
        </p:nvGrpSpPr>
        <p:grpSpPr>
          <a:xfrm rot="0">
            <a:off x="11327019" y="3133443"/>
            <a:ext cx="4712985" cy="1187668"/>
            <a:chOff x="0" y="0"/>
            <a:chExt cx="1293911" cy="326064"/>
          </a:xfrm>
        </p:grpSpPr>
        <p:sp>
          <p:nvSpPr>
            <p:cNvPr name="Freeform 20" id="20"/>
            <p:cNvSpPr/>
            <p:nvPr/>
          </p:nvSpPr>
          <p:spPr>
            <a:xfrm flipH="false" flipV="false" rot="0">
              <a:off x="0" y="0"/>
              <a:ext cx="1293911" cy="326064"/>
            </a:xfrm>
            <a:custGeom>
              <a:avLst/>
              <a:gdLst/>
              <a:ahLst/>
              <a:cxnLst/>
              <a:rect r="r" b="b" t="t" l="l"/>
              <a:pathLst>
                <a:path h="326064" w="1293911">
                  <a:moveTo>
                    <a:pt x="1090711" y="0"/>
                  </a:moveTo>
                  <a:cubicBezTo>
                    <a:pt x="1202935" y="0"/>
                    <a:pt x="1293911" y="72992"/>
                    <a:pt x="1293911" y="163032"/>
                  </a:cubicBezTo>
                  <a:cubicBezTo>
                    <a:pt x="1293911" y="253072"/>
                    <a:pt x="1202935" y="326064"/>
                    <a:pt x="1090711" y="326064"/>
                  </a:cubicBezTo>
                  <a:lnTo>
                    <a:pt x="203200" y="326064"/>
                  </a:lnTo>
                  <a:cubicBezTo>
                    <a:pt x="90976" y="326064"/>
                    <a:pt x="0" y="253072"/>
                    <a:pt x="0" y="163032"/>
                  </a:cubicBezTo>
                  <a:cubicBezTo>
                    <a:pt x="0" y="72992"/>
                    <a:pt x="90976" y="0"/>
                    <a:pt x="203200" y="0"/>
                  </a:cubicBezTo>
                  <a:close/>
                </a:path>
              </a:pathLst>
            </a:custGeom>
            <a:solidFill>
              <a:srgbClr val="0075B2"/>
            </a:solidFill>
          </p:spPr>
        </p:sp>
        <p:sp>
          <p:nvSpPr>
            <p:cNvPr name="TextBox 21" id="21"/>
            <p:cNvSpPr txBox="true"/>
            <p:nvPr/>
          </p:nvSpPr>
          <p:spPr>
            <a:xfrm>
              <a:off x="0" y="-28575"/>
              <a:ext cx="1293911" cy="354639"/>
            </a:xfrm>
            <a:prstGeom prst="rect">
              <a:avLst/>
            </a:prstGeom>
          </p:spPr>
          <p:txBody>
            <a:bodyPr anchor="ctr" rtlCol="false" tIns="50800" lIns="50800" bIns="50800" rIns="50800"/>
            <a:lstStyle/>
            <a:p>
              <a:pPr algn="ctr">
                <a:lnSpc>
                  <a:spcPts val="2240"/>
                </a:lnSpc>
              </a:pPr>
            </a:p>
          </p:txBody>
        </p:sp>
      </p:grpSp>
      <p:grpSp>
        <p:nvGrpSpPr>
          <p:cNvPr name="Group 22" id="22"/>
          <p:cNvGrpSpPr/>
          <p:nvPr/>
        </p:nvGrpSpPr>
        <p:grpSpPr>
          <a:xfrm rot="0">
            <a:off x="12425104" y="5577728"/>
            <a:ext cx="3086100" cy="308610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2C7"/>
            </a:solidFill>
          </p:spPr>
        </p:sp>
        <p:sp>
          <p:nvSpPr>
            <p:cNvPr name="TextBox 24" id="24"/>
            <p:cNvSpPr txBox="true"/>
            <p:nvPr/>
          </p:nvSpPr>
          <p:spPr>
            <a:xfrm>
              <a:off x="76200" y="47625"/>
              <a:ext cx="660400" cy="688975"/>
            </a:xfrm>
            <a:prstGeom prst="rect">
              <a:avLst/>
            </a:prstGeom>
          </p:spPr>
          <p:txBody>
            <a:bodyPr anchor="ctr" rtlCol="false" tIns="50800" lIns="50800" bIns="50800" rIns="50800"/>
            <a:lstStyle/>
            <a:p>
              <a:pPr algn="ctr">
                <a:lnSpc>
                  <a:spcPts val="2372"/>
                </a:lnSpc>
              </a:pPr>
            </a:p>
          </p:txBody>
        </p:sp>
      </p:grpSp>
      <p:sp>
        <p:nvSpPr>
          <p:cNvPr name="TextBox 25" id="25"/>
          <p:cNvSpPr txBox="true"/>
          <p:nvPr/>
        </p:nvSpPr>
        <p:spPr>
          <a:xfrm rot="0">
            <a:off x="6771136" y="1268819"/>
            <a:ext cx="280574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НАГЛЯДОВА РАДА/</a:t>
            </a:r>
          </a:p>
          <a:p>
            <a:pPr algn="ctr">
              <a:lnSpc>
                <a:spcPts val="2372"/>
              </a:lnSpc>
            </a:pPr>
            <a:r>
              <a:rPr lang="en-US" sz="1694">
                <a:solidFill>
                  <a:srgbClr val="FFFFFF"/>
                </a:solidFill>
                <a:latin typeface="Canva Sans 2 Bold"/>
              </a:rPr>
              <a:t>SUPERVISORY BOARD</a:t>
            </a:r>
          </a:p>
        </p:txBody>
      </p:sp>
      <p:sp>
        <p:nvSpPr>
          <p:cNvPr name="TextBox 26" id="26"/>
          <p:cNvSpPr txBox="true"/>
          <p:nvPr/>
        </p:nvSpPr>
        <p:spPr>
          <a:xfrm rot="0">
            <a:off x="6793123" y="3406859"/>
            <a:ext cx="2805745" cy="576072"/>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СЕКРЕТАРІАТ</a:t>
            </a:r>
          </a:p>
          <a:p>
            <a:pPr algn="ctr">
              <a:lnSpc>
                <a:spcPts val="2372"/>
              </a:lnSpc>
            </a:pPr>
            <a:r>
              <a:rPr lang="en-US" sz="1694">
                <a:solidFill>
                  <a:srgbClr val="FFFFFF"/>
                </a:solidFill>
                <a:latin typeface="Canva Sans 2 Bold"/>
              </a:rPr>
              <a:t>SECRETARIAT</a:t>
            </a:r>
          </a:p>
        </p:txBody>
      </p:sp>
      <p:sp>
        <p:nvSpPr>
          <p:cNvPr name="TextBox 27" id="27"/>
          <p:cNvSpPr txBox="true"/>
          <p:nvPr/>
        </p:nvSpPr>
        <p:spPr>
          <a:xfrm rot="0">
            <a:off x="10422643" y="1183954"/>
            <a:ext cx="2001337"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Направляє ІП/</a:t>
            </a:r>
          </a:p>
          <a:p>
            <a:pPr algn="ctr">
              <a:lnSpc>
                <a:spcPts val="2966"/>
              </a:lnSpc>
            </a:pPr>
            <a:r>
              <a:rPr lang="en-US" sz="2118">
                <a:solidFill>
                  <a:srgbClr val="047EC4"/>
                </a:solidFill>
                <a:latin typeface="Canva Sans 2 Bold"/>
              </a:rPr>
              <a:t>Guides the IP</a:t>
            </a:r>
          </a:p>
        </p:txBody>
      </p:sp>
      <p:sp>
        <p:nvSpPr>
          <p:cNvPr name="TextBox 28" id="28"/>
          <p:cNvSpPr txBox="true"/>
          <p:nvPr/>
        </p:nvSpPr>
        <p:spPr>
          <a:xfrm rot="0">
            <a:off x="4434496" y="3390926"/>
            <a:ext cx="1603481"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Очолює ІП/</a:t>
            </a:r>
          </a:p>
          <a:p>
            <a:pPr algn="ctr">
              <a:lnSpc>
                <a:spcPts val="2966"/>
              </a:lnSpc>
            </a:pPr>
            <a:r>
              <a:rPr lang="en-US" sz="2118">
                <a:solidFill>
                  <a:srgbClr val="047EC4"/>
                </a:solidFill>
                <a:latin typeface="Canva Sans 2 Bold"/>
              </a:rPr>
              <a:t>Leads the IP</a:t>
            </a:r>
          </a:p>
        </p:txBody>
      </p:sp>
      <p:sp>
        <p:nvSpPr>
          <p:cNvPr name="TextBox 29" id="29"/>
          <p:cNvSpPr txBox="true"/>
          <p:nvPr/>
        </p:nvSpPr>
        <p:spPr>
          <a:xfrm rot="-5400000">
            <a:off x="2129496" y="7292223"/>
            <a:ext cx="3413973" cy="1104301"/>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Проводить роботу за </a:t>
            </a:r>
          </a:p>
          <a:p>
            <a:pPr algn="ctr">
              <a:lnSpc>
                <a:spcPts val="2966"/>
              </a:lnSpc>
            </a:pPr>
            <a:r>
              <a:rPr lang="en-US" sz="2118">
                <a:solidFill>
                  <a:srgbClr val="047EC4"/>
                </a:solidFill>
                <a:latin typeface="Canva Sans 2 Bold"/>
              </a:rPr>
              <a:t>напрямками/</a:t>
            </a:r>
          </a:p>
          <a:p>
            <a:pPr algn="ctr">
              <a:lnSpc>
                <a:spcPts val="2966"/>
              </a:lnSpc>
            </a:pPr>
            <a:r>
              <a:rPr lang="en-US" sz="2118">
                <a:solidFill>
                  <a:srgbClr val="047EC4"/>
                </a:solidFill>
                <a:latin typeface="Canva Sans 2 Bold"/>
              </a:rPr>
              <a:t>Carries out the work</a:t>
            </a:r>
          </a:p>
        </p:txBody>
      </p:sp>
      <p:sp>
        <p:nvSpPr>
          <p:cNvPr name="TextBox 30" id="30"/>
          <p:cNvSpPr txBox="true"/>
          <p:nvPr/>
        </p:nvSpPr>
        <p:spPr>
          <a:xfrm rot="0">
            <a:off x="13909769" y="751144"/>
            <a:ext cx="4162094" cy="1927225"/>
          </a:xfrm>
          <a:prstGeom prst="rect">
            <a:avLst/>
          </a:prstGeom>
        </p:spPr>
        <p:txBody>
          <a:bodyPr anchor="t" rtlCol="false" tIns="0" lIns="0" bIns="0" rIns="0">
            <a:spAutoFit/>
          </a:bodyPr>
          <a:lstStyle/>
          <a:p>
            <a:pPr>
              <a:lnSpc>
                <a:spcPts val="5000"/>
              </a:lnSpc>
            </a:pPr>
            <a:r>
              <a:rPr lang="en-US" sz="5000">
                <a:solidFill>
                  <a:srgbClr val="047EC4"/>
                </a:solidFill>
                <a:latin typeface="TT Firs Neue"/>
              </a:rPr>
              <a:t>INITIATIVE PLATFORM</a:t>
            </a:r>
          </a:p>
          <a:p>
            <a:pPr>
              <a:lnSpc>
                <a:spcPts val="5000"/>
              </a:lnSpc>
            </a:pPr>
            <a:r>
              <a:rPr lang="en-US" sz="5000">
                <a:solidFill>
                  <a:srgbClr val="047EC4"/>
                </a:solidFill>
                <a:latin typeface="TT Firs Neue"/>
              </a:rPr>
              <a:t>STRUCTURE</a:t>
            </a:r>
          </a:p>
        </p:txBody>
      </p:sp>
      <p:sp>
        <p:nvSpPr>
          <p:cNvPr name="TextBox 31" id="31"/>
          <p:cNvSpPr txBox="true"/>
          <p:nvPr/>
        </p:nvSpPr>
        <p:spPr>
          <a:xfrm rot="0">
            <a:off x="529213" y="730835"/>
            <a:ext cx="5586436" cy="1477640"/>
          </a:xfrm>
          <a:prstGeom prst="rect">
            <a:avLst/>
          </a:prstGeom>
        </p:spPr>
        <p:txBody>
          <a:bodyPr anchor="t" rtlCol="false" tIns="0" lIns="0" bIns="0" rIns="0">
            <a:spAutoFit/>
          </a:bodyPr>
          <a:lstStyle/>
          <a:p>
            <a:pPr algn="ctr">
              <a:lnSpc>
                <a:spcPts val="2966"/>
              </a:lnSpc>
            </a:pPr>
            <a:r>
              <a:rPr lang="en-US" sz="2118">
                <a:solidFill>
                  <a:srgbClr val="0075B2"/>
                </a:solidFill>
                <a:latin typeface="Canva Sans 2 Bold"/>
              </a:rPr>
              <a:t>УКРАЇНСЬКЕ ГРОМАДЯНСЬКЕ СУСПІЛЬСТВО - ЧЛЕНИ СПІЛЬНОТИ/</a:t>
            </a:r>
          </a:p>
          <a:p>
            <a:pPr algn="ctr">
              <a:lnSpc>
                <a:spcPts val="2966"/>
              </a:lnSpc>
            </a:pPr>
            <a:r>
              <a:rPr lang="en-US" sz="2118">
                <a:solidFill>
                  <a:srgbClr val="0075B2"/>
                </a:solidFill>
                <a:latin typeface="Canva Sans 2 Bold"/>
              </a:rPr>
              <a:t>UKRAINIAN</a:t>
            </a:r>
          </a:p>
          <a:p>
            <a:pPr algn="ctr">
              <a:lnSpc>
                <a:spcPts val="2966"/>
              </a:lnSpc>
            </a:pPr>
            <a:r>
              <a:rPr lang="en-US" sz="2118">
                <a:solidFill>
                  <a:srgbClr val="0075B2"/>
                </a:solidFill>
                <a:latin typeface="Canva Sans 2 Bold"/>
              </a:rPr>
              <a:t>CIVIL SOCIETY - COMMUNITY MEMBERS</a:t>
            </a:r>
          </a:p>
        </p:txBody>
      </p:sp>
      <p:sp>
        <p:nvSpPr>
          <p:cNvPr name="TextBox 32" id="32"/>
          <p:cNvSpPr txBox="true"/>
          <p:nvPr/>
        </p:nvSpPr>
        <p:spPr>
          <a:xfrm rot="0">
            <a:off x="12280639" y="3435235"/>
            <a:ext cx="280574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РЕГІОНАЛЬНІ ХАБИ/</a:t>
            </a:r>
          </a:p>
          <a:p>
            <a:pPr algn="ctr">
              <a:lnSpc>
                <a:spcPts val="2372"/>
              </a:lnSpc>
            </a:pPr>
            <a:r>
              <a:rPr lang="en-US" sz="1694">
                <a:solidFill>
                  <a:srgbClr val="FFFFFF"/>
                </a:solidFill>
                <a:latin typeface="Canva Sans 2 Bold"/>
              </a:rPr>
              <a:t>LOCAL FOCAL POINTS </a:t>
            </a:r>
          </a:p>
        </p:txBody>
      </p:sp>
      <p:sp>
        <p:nvSpPr>
          <p:cNvPr name="TextBox 33" id="33"/>
          <p:cNvSpPr txBox="true"/>
          <p:nvPr/>
        </p:nvSpPr>
        <p:spPr>
          <a:xfrm rot="0">
            <a:off x="11963579" y="4484816"/>
            <a:ext cx="3163843"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Зв'язок з регіонами/</a:t>
            </a:r>
          </a:p>
          <a:p>
            <a:pPr algn="ctr">
              <a:lnSpc>
                <a:spcPts val="2966"/>
              </a:lnSpc>
            </a:pPr>
            <a:r>
              <a:rPr lang="en-US" sz="2118">
                <a:solidFill>
                  <a:srgbClr val="047EC4"/>
                </a:solidFill>
                <a:latin typeface="Canva Sans 2 Bold"/>
              </a:rPr>
              <a:t>connection with regions</a:t>
            </a:r>
          </a:p>
        </p:txBody>
      </p:sp>
      <p:sp>
        <p:nvSpPr>
          <p:cNvPr name="TextBox 34" id="34"/>
          <p:cNvSpPr txBox="true"/>
          <p:nvPr/>
        </p:nvSpPr>
        <p:spPr>
          <a:xfrm rot="0">
            <a:off x="12365738" y="6821113"/>
            <a:ext cx="3150662"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КОНСУЛЬТАТИВНІ ГРУПИ/</a:t>
            </a:r>
          </a:p>
          <a:p>
            <a:pPr algn="ctr">
              <a:lnSpc>
                <a:spcPts val="2372"/>
              </a:lnSpc>
            </a:pPr>
            <a:r>
              <a:rPr lang="en-US" sz="1694">
                <a:solidFill>
                  <a:srgbClr val="FFFFFF"/>
                </a:solidFill>
                <a:latin typeface="Canva Sans 2 Bold"/>
              </a:rPr>
              <a:t>AD HOC ADVISORY GROUPS</a:t>
            </a:r>
          </a:p>
        </p:txBody>
      </p:sp>
      <p:sp>
        <p:nvSpPr>
          <p:cNvPr name="TextBox 35" id="35"/>
          <p:cNvSpPr txBox="true"/>
          <p:nvPr/>
        </p:nvSpPr>
        <p:spPr>
          <a:xfrm rot="0">
            <a:off x="12290292" y="8873539"/>
            <a:ext cx="3886635"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Консалтинг стейкхолдерів/</a:t>
            </a:r>
          </a:p>
          <a:p>
            <a:pPr algn="ctr">
              <a:lnSpc>
                <a:spcPts val="2966"/>
              </a:lnSpc>
            </a:pPr>
            <a:r>
              <a:rPr lang="en-US" sz="2118">
                <a:solidFill>
                  <a:srgbClr val="047EC4"/>
                </a:solidFill>
                <a:latin typeface="Canva Sans 2 Bold"/>
              </a:rPr>
              <a:t>stakeholder consulting</a:t>
            </a:r>
          </a:p>
        </p:txBody>
      </p:sp>
      <p:grpSp>
        <p:nvGrpSpPr>
          <p:cNvPr name="Group 36" id="36"/>
          <p:cNvGrpSpPr/>
          <p:nvPr/>
        </p:nvGrpSpPr>
        <p:grpSpPr>
          <a:xfrm rot="-5400000">
            <a:off x="3591657" y="7561494"/>
            <a:ext cx="3329853" cy="745300"/>
            <a:chOff x="0" y="0"/>
            <a:chExt cx="914183" cy="204616"/>
          </a:xfrm>
        </p:grpSpPr>
        <p:sp>
          <p:nvSpPr>
            <p:cNvPr name="Freeform 37" id="37"/>
            <p:cNvSpPr/>
            <p:nvPr/>
          </p:nvSpPr>
          <p:spPr>
            <a:xfrm flipH="false" flipV="false" rot="0">
              <a:off x="0" y="0"/>
              <a:ext cx="914183" cy="204616"/>
            </a:xfrm>
            <a:custGeom>
              <a:avLst/>
              <a:gdLst/>
              <a:ahLst/>
              <a:cxnLst/>
              <a:rect r="r" b="b" t="t" l="l"/>
              <a:pathLst>
                <a:path h="204616" w="914183">
                  <a:moveTo>
                    <a:pt x="710983" y="0"/>
                  </a:moveTo>
                  <a:cubicBezTo>
                    <a:pt x="823208" y="0"/>
                    <a:pt x="914183" y="45805"/>
                    <a:pt x="914183" y="102308"/>
                  </a:cubicBezTo>
                  <a:cubicBezTo>
                    <a:pt x="914183" y="158811"/>
                    <a:pt x="823208" y="204616"/>
                    <a:pt x="710983"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38" id="38"/>
            <p:cNvSpPr txBox="true"/>
            <p:nvPr/>
          </p:nvSpPr>
          <p:spPr>
            <a:xfrm>
              <a:off x="0" y="-28575"/>
              <a:ext cx="914183" cy="233191"/>
            </a:xfrm>
            <a:prstGeom prst="rect">
              <a:avLst/>
            </a:prstGeom>
          </p:spPr>
          <p:txBody>
            <a:bodyPr anchor="ctr" rtlCol="false" tIns="50800" lIns="50800" bIns="50800" rIns="50800"/>
            <a:lstStyle/>
            <a:p>
              <a:pPr algn="ctr">
                <a:lnSpc>
                  <a:spcPts val="2240"/>
                </a:lnSpc>
              </a:pPr>
            </a:p>
          </p:txBody>
        </p:sp>
      </p:grpSp>
      <p:sp>
        <p:nvSpPr>
          <p:cNvPr name="TextBox 39" id="39"/>
          <p:cNvSpPr txBox="true"/>
          <p:nvPr/>
        </p:nvSpPr>
        <p:spPr>
          <a:xfrm rot="-5400000">
            <a:off x="4250768" y="7707847"/>
            <a:ext cx="1995673"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AutoShape 40" id="40"/>
          <p:cNvSpPr/>
          <p:nvPr/>
        </p:nvSpPr>
        <p:spPr>
          <a:xfrm flipV="true">
            <a:off x="6675034" y="5423309"/>
            <a:ext cx="20180" cy="1571799"/>
          </a:xfrm>
          <a:prstGeom prst="line">
            <a:avLst/>
          </a:prstGeom>
          <a:ln cap="flat" w="38100">
            <a:solidFill>
              <a:srgbClr val="000000"/>
            </a:solidFill>
            <a:prstDash val="sysDot"/>
            <a:headEnd type="none" len="sm" w="sm"/>
            <a:tailEnd type="none" len="sm" w="sm"/>
          </a:ln>
        </p:spPr>
      </p:sp>
      <p:grpSp>
        <p:nvGrpSpPr>
          <p:cNvPr name="Group 41" id="41"/>
          <p:cNvGrpSpPr/>
          <p:nvPr/>
        </p:nvGrpSpPr>
        <p:grpSpPr>
          <a:xfrm rot="-5400000">
            <a:off x="5049337" y="7561494"/>
            <a:ext cx="3329853" cy="745300"/>
            <a:chOff x="0" y="0"/>
            <a:chExt cx="914183" cy="204616"/>
          </a:xfrm>
        </p:grpSpPr>
        <p:sp>
          <p:nvSpPr>
            <p:cNvPr name="Freeform 42" id="42"/>
            <p:cNvSpPr/>
            <p:nvPr/>
          </p:nvSpPr>
          <p:spPr>
            <a:xfrm flipH="false" flipV="false" rot="0">
              <a:off x="0" y="0"/>
              <a:ext cx="914183" cy="204616"/>
            </a:xfrm>
            <a:custGeom>
              <a:avLst/>
              <a:gdLst/>
              <a:ahLst/>
              <a:cxnLst/>
              <a:rect r="r" b="b" t="t" l="l"/>
              <a:pathLst>
                <a:path h="204616" w="914183">
                  <a:moveTo>
                    <a:pt x="710983" y="0"/>
                  </a:moveTo>
                  <a:cubicBezTo>
                    <a:pt x="823208" y="0"/>
                    <a:pt x="914183" y="45805"/>
                    <a:pt x="914183" y="102308"/>
                  </a:cubicBezTo>
                  <a:cubicBezTo>
                    <a:pt x="914183" y="158811"/>
                    <a:pt x="823208" y="204616"/>
                    <a:pt x="710983"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43" id="43"/>
            <p:cNvSpPr txBox="true"/>
            <p:nvPr/>
          </p:nvSpPr>
          <p:spPr>
            <a:xfrm>
              <a:off x="0" y="-28575"/>
              <a:ext cx="914183" cy="233191"/>
            </a:xfrm>
            <a:prstGeom prst="rect">
              <a:avLst/>
            </a:prstGeom>
          </p:spPr>
          <p:txBody>
            <a:bodyPr anchor="ctr" rtlCol="false" tIns="50800" lIns="50800" bIns="50800" rIns="50800"/>
            <a:lstStyle/>
            <a:p>
              <a:pPr algn="ctr">
                <a:lnSpc>
                  <a:spcPts val="2240"/>
                </a:lnSpc>
              </a:pPr>
            </a:p>
          </p:txBody>
        </p:sp>
      </p:grpSp>
      <p:sp>
        <p:nvSpPr>
          <p:cNvPr name="TextBox 44" id="44"/>
          <p:cNvSpPr txBox="true"/>
          <p:nvPr/>
        </p:nvSpPr>
        <p:spPr>
          <a:xfrm rot="-5400000">
            <a:off x="5695784" y="7707847"/>
            <a:ext cx="1995673"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AutoShape 45" id="45"/>
          <p:cNvSpPr/>
          <p:nvPr/>
        </p:nvSpPr>
        <p:spPr>
          <a:xfrm flipV="true">
            <a:off x="7738075" y="5388200"/>
            <a:ext cx="20180" cy="1571799"/>
          </a:xfrm>
          <a:prstGeom prst="line">
            <a:avLst/>
          </a:prstGeom>
          <a:ln cap="flat" w="38100">
            <a:solidFill>
              <a:srgbClr val="000000"/>
            </a:solidFill>
            <a:prstDash val="sysDot"/>
            <a:headEnd type="none" len="sm" w="sm"/>
            <a:tailEnd type="none" len="sm" w="sm"/>
          </a:ln>
        </p:spPr>
      </p:sp>
      <p:grpSp>
        <p:nvGrpSpPr>
          <p:cNvPr name="Group 46" id="46"/>
          <p:cNvGrpSpPr/>
          <p:nvPr/>
        </p:nvGrpSpPr>
        <p:grpSpPr>
          <a:xfrm rot="-5400000">
            <a:off x="6083239" y="7561494"/>
            <a:ext cx="3329853" cy="745300"/>
            <a:chOff x="0" y="0"/>
            <a:chExt cx="914183" cy="204616"/>
          </a:xfrm>
        </p:grpSpPr>
        <p:sp>
          <p:nvSpPr>
            <p:cNvPr name="Freeform 47" id="47"/>
            <p:cNvSpPr/>
            <p:nvPr/>
          </p:nvSpPr>
          <p:spPr>
            <a:xfrm flipH="false" flipV="false" rot="0">
              <a:off x="0" y="0"/>
              <a:ext cx="914183" cy="204616"/>
            </a:xfrm>
            <a:custGeom>
              <a:avLst/>
              <a:gdLst/>
              <a:ahLst/>
              <a:cxnLst/>
              <a:rect r="r" b="b" t="t" l="l"/>
              <a:pathLst>
                <a:path h="204616" w="914183">
                  <a:moveTo>
                    <a:pt x="710983" y="0"/>
                  </a:moveTo>
                  <a:cubicBezTo>
                    <a:pt x="823208" y="0"/>
                    <a:pt x="914183" y="45805"/>
                    <a:pt x="914183" y="102308"/>
                  </a:cubicBezTo>
                  <a:cubicBezTo>
                    <a:pt x="914183" y="158811"/>
                    <a:pt x="823208" y="204616"/>
                    <a:pt x="710983"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48" id="48"/>
            <p:cNvSpPr txBox="true"/>
            <p:nvPr/>
          </p:nvSpPr>
          <p:spPr>
            <a:xfrm>
              <a:off x="0" y="-28575"/>
              <a:ext cx="914183" cy="233191"/>
            </a:xfrm>
            <a:prstGeom prst="rect">
              <a:avLst/>
            </a:prstGeom>
          </p:spPr>
          <p:txBody>
            <a:bodyPr anchor="ctr" rtlCol="false" tIns="50800" lIns="50800" bIns="50800" rIns="50800"/>
            <a:lstStyle/>
            <a:p>
              <a:pPr algn="ctr">
                <a:lnSpc>
                  <a:spcPts val="2240"/>
                </a:lnSpc>
              </a:pPr>
            </a:p>
          </p:txBody>
        </p:sp>
      </p:grpSp>
      <p:sp>
        <p:nvSpPr>
          <p:cNvPr name="TextBox 49" id="49"/>
          <p:cNvSpPr txBox="true"/>
          <p:nvPr/>
        </p:nvSpPr>
        <p:spPr>
          <a:xfrm rot="-5400000">
            <a:off x="6736042" y="7698442"/>
            <a:ext cx="1995673"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AutoShape 50" id="50"/>
          <p:cNvSpPr/>
          <p:nvPr/>
        </p:nvSpPr>
        <p:spPr>
          <a:xfrm flipV="true">
            <a:off x="8739987" y="5388200"/>
            <a:ext cx="20180" cy="1571799"/>
          </a:xfrm>
          <a:prstGeom prst="line">
            <a:avLst/>
          </a:prstGeom>
          <a:ln cap="flat" w="38100">
            <a:solidFill>
              <a:srgbClr val="000000"/>
            </a:solidFill>
            <a:prstDash val="sysDot"/>
            <a:headEnd type="none" len="sm" w="sm"/>
            <a:tailEnd type="none" len="sm" w="sm"/>
          </a:ln>
        </p:spPr>
      </p:sp>
      <p:grpSp>
        <p:nvGrpSpPr>
          <p:cNvPr name="Group 51" id="51"/>
          <p:cNvGrpSpPr/>
          <p:nvPr/>
        </p:nvGrpSpPr>
        <p:grpSpPr>
          <a:xfrm rot="-5400000">
            <a:off x="7114289" y="7561494"/>
            <a:ext cx="3329853" cy="745300"/>
            <a:chOff x="0" y="0"/>
            <a:chExt cx="914183" cy="204616"/>
          </a:xfrm>
        </p:grpSpPr>
        <p:sp>
          <p:nvSpPr>
            <p:cNvPr name="Freeform 52" id="52"/>
            <p:cNvSpPr/>
            <p:nvPr/>
          </p:nvSpPr>
          <p:spPr>
            <a:xfrm flipH="false" flipV="false" rot="0">
              <a:off x="0" y="0"/>
              <a:ext cx="914183" cy="204616"/>
            </a:xfrm>
            <a:custGeom>
              <a:avLst/>
              <a:gdLst/>
              <a:ahLst/>
              <a:cxnLst/>
              <a:rect r="r" b="b" t="t" l="l"/>
              <a:pathLst>
                <a:path h="204616" w="914183">
                  <a:moveTo>
                    <a:pt x="710983" y="0"/>
                  </a:moveTo>
                  <a:cubicBezTo>
                    <a:pt x="823208" y="0"/>
                    <a:pt x="914183" y="45805"/>
                    <a:pt x="914183" y="102308"/>
                  </a:cubicBezTo>
                  <a:cubicBezTo>
                    <a:pt x="914183" y="158811"/>
                    <a:pt x="823208" y="204616"/>
                    <a:pt x="710983"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53" id="53"/>
            <p:cNvSpPr txBox="true"/>
            <p:nvPr/>
          </p:nvSpPr>
          <p:spPr>
            <a:xfrm>
              <a:off x="0" y="-28575"/>
              <a:ext cx="914183" cy="233191"/>
            </a:xfrm>
            <a:prstGeom prst="rect">
              <a:avLst/>
            </a:prstGeom>
          </p:spPr>
          <p:txBody>
            <a:bodyPr anchor="ctr" rtlCol="false" tIns="50800" lIns="50800" bIns="50800" rIns="50800"/>
            <a:lstStyle/>
            <a:p>
              <a:pPr algn="ctr">
                <a:lnSpc>
                  <a:spcPts val="2240"/>
                </a:lnSpc>
              </a:pPr>
            </a:p>
          </p:txBody>
        </p:sp>
      </p:grpSp>
      <p:sp>
        <p:nvSpPr>
          <p:cNvPr name="TextBox 54" id="54"/>
          <p:cNvSpPr txBox="true"/>
          <p:nvPr/>
        </p:nvSpPr>
        <p:spPr>
          <a:xfrm rot="-5400000">
            <a:off x="7760738" y="7707847"/>
            <a:ext cx="1995673"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AutoShape 55" id="55"/>
          <p:cNvSpPr/>
          <p:nvPr/>
        </p:nvSpPr>
        <p:spPr>
          <a:xfrm flipV="true">
            <a:off x="9033862" y="7816043"/>
            <a:ext cx="20180" cy="1571799"/>
          </a:xfrm>
          <a:prstGeom prst="line">
            <a:avLst/>
          </a:prstGeom>
          <a:ln cap="flat" w="38100">
            <a:solidFill>
              <a:srgbClr val="000000"/>
            </a:solidFill>
            <a:prstDash val="sysDot"/>
            <a:headEnd type="none" len="sm" w="sm"/>
            <a:tailEnd type="none" len="sm" w="sm"/>
          </a:ln>
        </p:spPr>
      </p:sp>
      <p:grpSp>
        <p:nvGrpSpPr>
          <p:cNvPr name="Group 56" id="56"/>
          <p:cNvGrpSpPr/>
          <p:nvPr/>
        </p:nvGrpSpPr>
        <p:grpSpPr>
          <a:xfrm rot="-5400000">
            <a:off x="7114289" y="7561494"/>
            <a:ext cx="3329853" cy="745300"/>
            <a:chOff x="0" y="0"/>
            <a:chExt cx="914183" cy="204616"/>
          </a:xfrm>
        </p:grpSpPr>
        <p:sp>
          <p:nvSpPr>
            <p:cNvPr name="Freeform 57" id="57"/>
            <p:cNvSpPr/>
            <p:nvPr/>
          </p:nvSpPr>
          <p:spPr>
            <a:xfrm flipH="false" flipV="false" rot="0">
              <a:off x="0" y="0"/>
              <a:ext cx="914183" cy="204616"/>
            </a:xfrm>
            <a:custGeom>
              <a:avLst/>
              <a:gdLst/>
              <a:ahLst/>
              <a:cxnLst/>
              <a:rect r="r" b="b" t="t" l="l"/>
              <a:pathLst>
                <a:path h="204616" w="914183">
                  <a:moveTo>
                    <a:pt x="710983" y="0"/>
                  </a:moveTo>
                  <a:cubicBezTo>
                    <a:pt x="823208" y="0"/>
                    <a:pt x="914183" y="45805"/>
                    <a:pt x="914183" y="102308"/>
                  </a:cubicBezTo>
                  <a:cubicBezTo>
                    <a:pt x="914183" y="158811"/>
                    <a:pt x="823208" y="204616"/>
                    <a:pt x="710983"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58" id="58"/>
            <p:cNvSpPr txBox="true"/>
            <p:nvPr/>
          </p:nvSpPr>
          <p:spPr>
            <a:xfrm>
              <a:off x="0" y="-28575"/>
              <a:ext cx="914183" cy="233191"/>
            </a:xfrm>
            <a:prstGeom prst="rect">
              <a:avLst/>
            </a:prstGeom>
          </p:spPr>
          <p:txBody>
            <a:bodyPr anchor="ctr" rtlCol="false" tIns="50800" lIns="50800" bIns="50800" rIns="50800"/>
            <a:lstStyle/>
            <a:p>
              <a:pPr algn="ctr">
                <a:lnSpc>
                  <a:spcPts val="2240"/>
                </a:lnSpc>
              </a:pPr>
            </a:p>
          </p:txBody>
        </p:sp>
      </p:grpSp>
      <p:sp>
        <p:nvSpPr>
          <p:cNvPr name="TextBox 59" id="59"/>
          <p:cNvSpPr txBox="true"/>
          <p:nvPr/>
        </p:nvSpPr>
        <p:spPr>
          <a:xfrm rot="-5400000">
            <a:off x="7760738" y="7707847"/>
            <a:ext cx="1995673"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AutoShape 60" id="60"/>
          <p:cNvSpPr/>
          <p:nvPr/>
        </p:nvSpPr>
        <p:spPr>
          <a:xfrm flipV="true">
            <a:off x="9771037" y="5423309"/>
            <a:ext cx="20180" cy="1571799"/>
          </a:xfrm>
          <a:prstGeom prst="line">
            <a:avLst/>
          </a:prstGeom>
          <a:ln cap="flat" w="38100">
            <a:solidFill>
              <a:srgbClr val="000000"/>
            </a:solidFill>
            <a:prstDash val="sysDot"/>
            <a:headEnd type="none" len="sm" w="sm"/>
            <a:tailEnd type="none" len="sm" w="sm"/>
          </a:ln>
        </p:spPr>
      </p:sp>
      <p:grpSp>
        <p:nvGrpSpPr>
          <p:cNvPr name="Group 61" id="61"/>
          <p:cNvGrpSpPr/>
          <p:nvPr/>
        </p:nvGrpSpPr>
        <p:grpSpPr>
          <a:xfrm rot="-5400000">
            <a:off x="8145340" y="7561494"/>
            <a:ext cx="3329853" cy="745300"/>
            <a:chOff x="0" y="0"/>
            <a:chExt cx="914183" cy="204616"/>
          </a:xfrm>
        </p:grpSpPr>
        <p:sp>
          <p:nvSpPr>
            <p:cNvPr name="Freeform 62" id="62"/>
            <p:cNvSpPr/>
            <p:nvPr/>
          </p:nvSpPr>
          <p:spPr>
            <a:xfrm flipH="false" flipV="false" rot="0">
              <a:off x="0" y="0"/>
              <a:ext cx="914183" cy="204616"/>
            </a:xfrm>
            <a:custGeom>
              <a:avLst/>
              <a:gdLst/>
              <a:ahLst/>
              <a:cxnLst/>
              <a:rect r="r" b="b" t="t" l="l"/>
              <a:pathLst>
                <a:path h="204616" w="914183">
                  <a:moveTo>
                    <a:pt x="710983" y="0"/>
                  </a:moveTo>
                  <a:cubicBezTo>
                    <a:pt x="823208" y="0"/>
                    <a:pt x="914183" y="45805"/>
                    <a:pt x="914183" y="102308"/>
                  </a:cubicBezTo>
                  <a:cubicBezTo>
                    <a:pt x="914183" y="158811"/>
                    <a:pt x="823208" y="204616"/>
                    <a:pt x="710983"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63" id="63"/>
            <p:cNvSpPr txBox="true"/>
            <p:nvPr/>
          </p:nvSpPr>
          <p:spPr>
            <a:xfrm>
              <a:off x="0" y="-28575"/>
              <a:ext cx="914183" cy="233191"/>
            </a:xfrm>
            <a:prstGeom prst="rect">
              <a:avLst/>
            </a:prstGeom>
          </p:spPr>
          <p:txBody>
            <a:bodyPr anchor="ctr" rtlCol="false" tIns="50800" lIns="50800" bIns="50800" rIns="50800"/>
            <a:lstStyle/>
            <a:p>
              <a:pPr algn="ctr">
                <a:lnSpc>
                  <a:spcPts val="2240"/>
                </a:lnSpc>
              </a:pPr>
            </a:p>
          </p:txBody>
        </p:sp>
      </p:grpSp>
      <p:sp>
        <p:nvSpPr>
          <p:cNvPr name="TextBox 64" id="64"/>
          <p:cNvSpPr txBox="true"/>
          <p:nvPr/>
        </p:nvSpPr>
        <p:spPr>
          <a:xfrm rot="-5400000">
            <a:off x="8791788" y="7707847"/>
            <a:ext cx="1995673"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AutoShape 65" id="65"/>
          <p:cNvSpPr/>
          <p:nvPr/>
        </p:nvSpPr>
        <p:spPr>
          <a:xfrm flipV="true">
            <a:off x="11155076" y="5388200"/>
            <a:ext cx="20180" cy="1571799"/>
          </a:xfrm>
          <a:prstGeom prst="line">
            <a:avLst/>
          </a:prstGeom>
          <a:ln cap="flat" w="38100">
            <a:solidFill>
              <a:srgbClr val="000000"/>
            </a:solidFill>
            <a:prstDash val="sysDot"/>
            <a:headEnd type="none" len="sm" w="sm"/>
            <a:tailEnd type="none" len="sm" w="sm"/>
          </a:ln>
        </p:spPr>
      </p:sp>
      <p:grpSp>
        <p:nvGrpSpPr>
          <p:cNvPr name="Group 66" id="66"/>
          <p:cNvGrpSpPr/>
          <p:nvPr/>
        </p:nvGrpSpPr>
        <p:grpSpPr>
          <a:xfrm rot="-5400000">
            <a:off x="9500240" y="7561494"/>
            <a:ext cx="3329853" cy="745300"/>
            <a:chOff x="0" y="0"/>
            <a:chExt cx="914183" cy="204616"/>
          </a:xfrm>
        </p:grpSpPr>
        <p:sp>
          <p:nvSpPr>
            <p:cNvPr name="Freeform 67" id="67"/>
            <p:cNvSpPr/>
            <p:nvPr/>
          </p:nvSpPr>
          <p:spPr>
            <a:xfrm flipH="false" flipV="false" rot="0">
              <a:off x="0" y="0"/>
              <a:ext cx="914183" cy="204616"/>
            </a:xfrm>
            <a:custGeom>
              <a:avLst/>
              <a:gdLst/>
              <a:ahLst/>
              <a:cxnLst/>
              <a:rect r="r" b="b" t="t" l="l"/>
              <a:pathLst>
                <a:path h="204616" w="914183">
                  <a:moveTo>
                    <a:pt x="710983" y="0"/>
                  </a:moveTo>
                  <a:cubicBezTo>
                    <a:pt x="823208" y="0"/>
                    <a:pt x="914183" y="45805"/>
                    <a:pt x="914183" y="102308"/>
                  </a:cubicBezTo>
                  <a:cubicBezTo>
                    <a:pt x="914183" y="158811"/>
                    <a:pt x="823208" y="204616"/>
                    <a:pt x="710983"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68" id="68"/>
            <p:cNvSpPr txBox="true"/>
            <p:nvPr/>
          </p:nvSpPr>
          <p:spPr>
            <a:xfrm>
              <a:off x="0" y="-28575"/>
              <a:ext cx="914183" cy="233191"/>
            </a:xfrm>
            <a:prstGeom prst="rect">
              <a:avLst/>
            </a:prstGeom>
          </p:spPr>
          <p:txBody>
            <a:bodyPr anchor="ctr" rtlCol="false" tIns="50800" lIns="50800" bIns="50800" rIns="50800"/>
            <a:lstStyle/>
            <a:p>
              <a:pPr algn="ctr">
                <a:lnSpc>
                  <a:spcPts val="2240"/>
                </a:lnSpc>
              </a:pPr>
            </a:p>
          </p:txBody>
        </p:sp>
      </p:grpSp>
      <p:sp>
        <p:nvSpPr>
          <p:cNvPr name="TextBox 69" id="69"/>
          <p:cNvSpPr txBox="true"/>
          <p:nvPr/>
        </p:nvSpPr>
        <p:spPr>
          <a:xfrm rot="-5400000">
            <a:off x="10133428" y="7698442"/>
            <a:ext cx="1995673"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TextBox 70" id="70"/>
          <p:cNvSpPr txBox="true"/>
          <p:nvPr/>
        </p:nvSpPr>
        <p:spPr>
          <a:xfrm rot="0">
            <a:off x="1323539" y="2500559"/>
            <a:ext cx="3997786"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Перед ким підзвітна ІП/</a:t>
            </a:r>
          </a:p>
          <a:p>
            <a:pPr algn="ctr">
              <a:lnSpc>
                <a:spcPts val="2966"/>
              </a:lnSpc>
            </a:pPr>
            <a:r>
              <a:rPr lang="en-US" sz="2118">
                <a:solidFill>
                  <a:srgbClr val="047EC4"/>
                </a:solidFill>
                <a:latin typeface="Canva Sans 2 Bold"/>
              </a:rPr>
              <a:t>To whom is the IP accountable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66576" y="2238272"/>
            <a:ext cx="6245152" cy="5464508"/>
            <a:chOff x="0" y="0"/>
            <a:chExt cx="812800" cy="711200"/>
          </a:xfrm>
        </p:grpSpPr>
        <p:sp>
          <p:nvSpPr>
            <p:cNvPr name="Freeform 3" id="3"/>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047EC4"/>
            </a:solidFill>
          </p:spPr>
        </p:sp>
        <p:sp>
          <p:nvSpPr>
            <p:cNvPr name="TextBox 4" id="4"/>
            <p:cNvSpPr txBox="true"/>
            <p:nvPr/>
          </p:nvSpPr>
          <p:spPr>
            <a:xfrm>
              <a:off x="127000" y="292100"/>
              <a:ext cx="558800" cy="3683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0323544" y="3587980"/>
            <a:ext cx="6131216" cy="4114800"/>
          </a:xfrm>
          <a:custGeom>
            <a:avLst/>
            <a:gdLst/>
            <a:ahLst/>
            <a:cxnLst/>
            <a:rect r="r" b="b" t="t" l="l"/>
            <a:pathLst>
              <a:path h="4114800" w="6131216">
                <a:moveTo>
                  <a:pt x="0" y="0"/>
                </a:moveTo>
                <a:lnTo>
                  <a:pt x="6131216" y="0"/>
                </a:lnTo>
                <a:lnTo>
                  <a:pt x="613121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24833" y="2913126"/>
            <a:ext cx="5841663" cy="4598982"/>
          </a:xfrm>
          <a:custGeom>
            <a:avLst/>
            <a:gdLst/>
            <a:ahLst/>
            <a:cxnLst/>
            <a:rect r="r" b="b" t="t" l="l"/>
            <a:pathLst>
              <a:path h="4598982" w="5841663">
                <a:moveTo>
                  <a:pt x="0" y="0"/>
                </a:moveTo>
                <a:lnTo>
                  <a:pt x="5841663" y="0"/>
                </a:lnTo>
                <a:lnTo>
                  <a:pt x="5841663" y="4598982"/>
                </a:lnTo>
                <a:lnTo>
                  <a:pt x="0" y="45989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598732" y="4353080"/>
            <a:ext cx="1580840" cy="1580840"/>
          </a:xfrm>
          <a:custGeom>
            <a:avLst/>
            <a:gdLst/>
            <a:ahLst/>
            <a:cxnLst/>
            <a:rect r="r" b="b" t="t" l="l"/>
            <a:pathLst>
              <a:path h="1580840" w="1580840">
                <a:moveTo>
                  <a:pt x="0" y="0"/>
                </a:moveTo>
                <a:lnTo>
                  <a:pt x="1580839" y="0"/>
                </a:lnTo>
                <a:lnTo>
                  <a:pt x="1580839" y="1580840"/>
                </a:lnTo>
                <a:lnTo>
                  <a:pt x="0" y="15808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798143" y="723797"/>
            <a:ext cx="8915982" cy="1981200"/>
          </a:xfrm>
          <a:prstGeom prst="rect">
            <a:avLst/>
          </a:prstGeom>
        </p:spPr>
        <p:txBody>
          <a:bodyPr anchor="t" rtlCol="false" tIns="0" lIns="0" bIns="0" rIns="0">
            <a:spAutoFit/>
          </a:bodyPr>
          <a:lstStyle/>
          <a:p>
            <a:pPr>
              <a:lnSpc>
                <a:spcPts val="3900"/>
              </a:lnSpc>
            </a:pPr>
            <a:r>
              <a:rPr lang="en-US" sz="3000">
                <a:solidFill>
                  <a:srgbClr val="047EC4"/>
                </a:solidFill>
                <a:latin typeface="TT Commons Pro"/>
              </a:rPr>
              <a:t>In the new realities of the war, we have a </a:t>
            </a:r>
            <a:r>
              <a:rPr lang="en-US" sz="3000">
                <a:solidFill>
                  <a:srgbClr val="047EC4"/>
                </a:solidFill>
                <a:latin typeface="TT Commons Pro Bold"/>
              </a:rPr>
              <a:t>triangle of actors </a:t>
            </a:r>
            <a:r>
              <a:rPr lang="en-US" sz="3000">
                <a:solidFill>
                  <a:srgbClr val="047EC4"/>
                </a:solidFill>
                <a:latin typeface="TT Commons Pro"/>
              </a:rPr>
              <a:t>who are working to respond to the humanitarian crisis and will also be working on </a:t>
            </a:r>
            <a:r>
              <a:rPr lang="en-US" sz="3000">
                <a:solidFill>
                  <a:srgbClr val="047EC4"/>
                </a:solidFill>
                <a:latin typeface="TT Commons Pro Bold"/>
              </a:rPr>
              <a:t>early recovery and renewal/reconstruction</a:t>
            </a:r>
          </a:p>
        </p:txBody>
      </p:sp>
      <p:sp>
        <p:nvSpPr>
          <p:cNvPr name="TextBox 9" id="9"/>
          <p:cNvSpPr txBox="true"/>
          <p:nvPr/>
        </p:nvSpPr>
        <p:spPr>
          <a:xfrm rot="0">
            <a:off x="11312938" y="723797"/>
            <a:ext cx="4971350" cy="990600"/>
          </a:xfrm>
          <a:prstGeom prst="rect">
            <a:avLst/>
          </a:prstGeom>
        </p:spPr>
        <p:txBody>
          <a:bodyPr anchor="t" rtlCol="false" tIns="0" lIns="0" bIns="0" rIns="0">
            <a:spAutoFit/>
          </a:bodyPr>
          <a:lstStyle/>
          <a:p>
            <a:pPr>
              <a:lnSpc>
                <a:spcPts val="3900"/>
              </a:lnSpc>
            </a:pPr>
            <a:r>
              <a:rPr lang="en-US" sz="3000">
                <a:solidFill>
                  <a:srgbClr val="047EC4"/>
                </a:solidFill>
                <a:latin typeface="TT Commons Pro Bold"/>
              </a:rPr>
              <a:t>Ukrainian Government (national and local)</a:t>
            </a:r>
          </a:p>
        </p:txBody>
      </p:sp>
      <p:sp>
        <p:nvSpPr>
          <p:cNvPr name="TextBox 10" id="10"/>
          <p:cNvSpPr txBox="true"/>
          <p:nvPr/>
        </p:nvSpPr>
        <p:spPr>
          <a:xfrm rot="0">
            <a:off x="9324975" y="8083780"/>
            <a:ext cx="5583203" cy="1485900"/>
          </a:xfrm>
          <a:prstGeom prst="rect">
            <a:avLst/>
          </a:prstGeom>
        </p:spPr>
        <p:txBody>
          <a:bodyPr anchor="t" rtlCol="false" tIns="0" lIns="0" bIns="0" rIns="0">
            <a:spAutoFit/>
          </a:bodyPr>
          <a:lstStyle/>
          <a:p>
            <a:pPr algn="ctr">
              <a:lnSpc>
                <a:spcPts val="3900"/>
              </a:lnSpc>
            </a:pPr>
            <a:r>
              <a:rPr lang="en-US" sz="3000">
                <a:solidFill>
                  <a:srgbClr val="047EC4"/>
                </a:solidFill>
                <a:latin typeface="TT Commons Pro Bold"/>
              </a:rPr>
              <a:t>The International Community </a:t>
            </a:r>
          </a:p>
          <a:p>
            <a:pPr algn="ctr">
              <a:lnSpc>
                <a:spcPts val="3900"/>
              </a:lnSpc>
            </a:pPr>
            <a:r>
              <a:rPr lang="en-US" sz="3000">
                <a:solidFill>
                  <a:srgbClr val="047EC4"/>
                </a:solidFill>
                <a:latin typeface="TT Commons Pro Bold"/>
              </a:rPr>
              <a:t>(INGO, the UN system, Institutional donors)</a:t>
            </a:r>
          </a:p>
        </p:txBody>
      </p:sp>
      <p:sp>
        <p:nvSpPr>
          <p:cNvPr name="TextBox 11" id="11"/>
          <p:cNvSpPr txBox="true"/>
          <p:nvPr/>
        </p:nvSpPr>
        <p:spPr>
          <a:xfrm rot="0">
            <a:off x="14908178" y="8083779"/>
            <a:ext cx="3207099" cy="1485900"/>
          </a:xfrm>
          <a:prstGeom prst="rect">
            <a:avLst/>
          </a:prstGeom>
        </p:spPr>
        <p:txBody>
          <a:bodyPr anchor="t" rtlCol="false" tIns="0" lIns="0" bIns="0" rIns="0">
            <a:spAutoFit/>
          </a:bodyPr>
          <a:lstStyle/>
          <a:p>
            <a:pPr algn="ctr">
              <a:lnSpc>
                <a:spcPts val="3900"/>
              </a:lnSpc>
            </a:pPr>
            <a:r>
              <a:rPr lang="en-US" sz="3000">
                <a:solidFill>
                  <a:srgbClr val="047EC4"/>
                </a:solidFill>
                <a:latin typeface="TT Commons Pro Bold"/>
              </a:rPr>
              <a:t>Ukrainian</a:t>
            </a:r>
          </a:p>
          <a:p>
            <a:pPr algn="ctr">
              <a:lnSpc>
                <a:spcPts val="3900"/>
              </a:lnSpc>
            </a:pPr>
            <a:r>
              <a:rPr lang="en-US" sz="3000">
                <a:solidFill>
                  <a:srgbClr val="047EC4"/>
                </a:solidFill>
                <a:latin typeface="TT Commons Pro Bold"/>
              </a:rPr>
              <a:t>civil society</a:t>
            </a:r>
          </a:p>
          <a:p>
            <a:pPr algn="ctr">
              <a:lnSpc>
                <a:spcPts val="3900"/>
              </a:lnSpc>
            </a:pPr>
            <a:r>
              <a:rPr lang="en-US" sz="3000">
                <a:solidFill>
                  <a:srgbClr val="047EC4"/>
                </a:solidFill>
                <a:latin typeface="TT Commons Pro Bold"/>
              </a:rPr>
              <a:t>Private sector </a:t>
            </a:r>
          </a:p>
        </p:txBody>
      </p:sp>
      <p:sp>
        <p:nvSpPr>
          <p:cNvPr name="TextBox 12" id="12"/>
          <p:cNvSpPr txBox="true"/>
          <p:nvPr/>
        </p:nvSpPr>
        <p:spPr>
          <a:xfrm rot="0">
            <a:off x="798143" y="7686905"/>
            <a:ext cx="8415920" cy="898525"/>
          </a:xfrm>
          <a:prstGeom prst="rect">
            <a:avLst/>
          </a:prstGeom>
        </p:spPr>
        <p:txBody>
          <a:bodyPr anchor="t" rtlCol="false" tIns="0" lIns="0" bIns="0" rIns="0">
            <a:spAutoFit/>
          </a:bodyPr>
          <a:lstStyle/>
          <a:p>
            <a:pPr>
              <a:lnSpc>
                <a:spcPts val="3499"/>
              </a:lnSpc>
            </a:pPr>
            <a:r>
              <a:rPr lang="en-US" sz="3499" u="sng">
                <a:solidFill>
                  <a:srgbClr val="047EC4"/>
                </a:solidFill>
                <a:latin typeface="TT Firs Neue"/>
                <a:hlinkClick r:id="rId8" tooltip="https://www.sigmaassessmentsystems.com/great-leaders-have-strong-relationships/"/>
              </a:rPr>
              <a:t>GREAT LEADERS HAVE STRONG WORKING RELATIONSHIPS</a:t>
            </a:r>
          </a:p>
        </p:txBody>
      </p:sp>
      <p:sp>
        <p:nvSpPr>
          <p:cNvPr name="TextBox 13" id="13"/>
          <p:cNvSpPr txBox="true"/>
          <p:nvPr/>
        </p:nvSpPr>
        <p:spPr>
          <a:xfrm rot="0">
            <a:off x="798143" y="8579080"/>
            <a:ext cx="8915982" cy="990600"/>
          </a:xfrm>
          <a:prstGeom prst="rect">
            <a:avLst/>
          </a:prstGeom>
        </p:spPr>
        <p:txBody>
          <a:bodyPr anchor="t" rtlCol="false" tIns="0" lIns="0" bIns="0" rIns="0">
            <a:spAutoFit/>
          </a:bodyPr>
          <a:lstStyle/>
          <a:p>
            <a:pPr>
              <a:lnSpc>
                <a:spcPts val="3900"/>
              </a:lnSpc>
            </a:pPr>
            <a:r>
              <a:rPr lang="en-US" sz="3000">
                <a:solidFill>
                  <a:srgbClr val="047EC4"/>
                </a:solidFill>
                <a:latin typeface="TT Commons Pro"/>
              </a:rPr>
              <a:t>we build bridges to unite all actors and learn how to cooperate for joint effective action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84312" y="636162"/>
            <a:ext cx="13995527" cy="9090875"/>
          </a:xfrm>
          <a:custGeom>
            <a:avLst/>
            <a:gdLst/>
            <a:ahLst/>
            <a:cxnLst/>
            <a:rect r="r" b="b" t="t" l="l"/>
            <a:pathLst>
              <a:path h="9090875" w="13995527">
                <a:moveTo>
                  <a:pt x="0" y="0"/>
                </a:moveTo>
                <a:lnTo>
                  <a:pt x="13995526" y="0"/>
                </a:lnTo>
                <a:lnTo>
                  <a:pt x="13995526" y="9090876"/>
                </a:lnTo>
                <a:lnTo>
                  <a:pt x="0" y="9090876"/>
                </a:lnTo>
                <a:lnTo>
                  <a:pt x="0" y="0"/>
                </a:lnTo>
                <a:close/>
              </a:path>
            </a:pathLst>
          </a:custGeom>
          <a:blipFill>
            <a:blip r:embed="rId2">
              <a:alphaModFix amt="8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66775" y="933450"/>
            <a:ext cx="9730569" cy="530225"/>
          </a:xfrm>
          <a:prstGeom prst="rect">
            <a:avLst/>
          </a:prstGeom>
        </p:spPr>
        <p:txBody>
          <a:bodyPr anchor="t" rtlCol="false" tIns="0" lIns="0" bIns="0" rIns="0">
            <a:spAutoFit/>
          </a:bodyPr>
          <a:lstStyle/>
          <a:p>
            <a:pPr>
              <a:lnSpc>
                <a:spcPts val="3999"/>
              </a:lnSpc>
            </a:pPr>
            <a:r>
              <a:rPr lang="en-US" sz="3999" u="sng">
                <a:solidFill>
                  <a:srgbClr val="047EC4"/>
                </a:solidFill>
                <a:latin typeface="TT Firs Neue"/>
                <a:hlinkClick r:id="rId4" tooltip="https://www.sigmaassessmentsystems.com/great-leaders-have-strong-relationships/"/>
              </a:rPr>
              <a:t>LOCALLY LED RESPONSE IN UKRAINE</a:t>
            </a:r>
          </a:p>
        </p:txBody>
      </p:sp>
      <p:sp>
        <p:nvSpPr>
          <p:cNvPr name="TextBox 4" id="4"/>
          <p:cNvSpPr txBox="true"/>
          <p:nvPr/>
        </p:nvSpPr>
        <p:spPr>
          <a:xfrm rot="0">
            <a:off x="866775" y="1479658"/>
            <a:ext cx="16914221" cy="7980680"/>
          </a:xfrm>
          <a:prstGeom prst="rect">
            <a:avLst/>
          </a:prstGeom>
        </p:spPr>
        <p:txBody>
          <a:bodyPr anchor="t" rtlCol="false" tIns="0" lIns="0" bIns="0" rIns="0">
            <a:spAutoFit/>
          </a:bodyPr>
          <a:lstStyle/>
          <a:p>
            <a:pPr>
              <a:lnSpc>
                <a:spcPts val="4029"/>
              </a:lnSpc>
            </a:pPr>
            <a:r>
              <a:rPr lang="en-US" sz="3099">
                <a:solidFill>
                  <a:srgbClr val="047EC4"/>
                </a:solidFill>
                <a:latin typeface="TT Commons Pro"/>
              </a:rPr>
              <a:t>Building on the belief that the most effective way to grow is by connecting with like-minded, with whom you can exchange ideas, best practices, and insights, our</a:t>
            </a:r>
            <a:r>
              <a:rPr lang="en-US" sz="3099">
                <a:solidFill>
                  <a:srgbClr val="047EC4"/>
                </a:solidFill>
                <a:latin typeface="TT Commons Pro Bold"/>
              </a:rPr>
              <a:t> initiative group decided to create a dedicated, unbiased environment for localization leaders</a:t>
            </a:r>
            <a:r>
              <a:rPr lang="en-US" sz="3099">
                <a:solidFill>
                  <a:srgbClr val="047EC4"/>
                </a:solidFill>
                <a:latin typeface="TT Commons Pro"/>
              </a:rPr>
              <a:t>.</a:t>
            </a:r>
          </a:p>
          <a:p>
            <a:pPr>
              <a:lnSpc>
                <a:spcPts val="1950"/>
              </a:lnSpc>
            </a:pPr>
          </a:p>
          <a:p>
            <a:pPr>
              <a:lnSpc>
                <a:spcPts val="4029"/>
              </a:lnSpc>
            </a:pPr>
            <a:r>
              <a:rPr lang="en-US" sz="3099">
                <a:solidFill>
                  <a:srgbClr val="047EC4"/>
                </a:solidFill>
                <a:latin typeface="TT Commons Pro"/>
              </a:rPr>
              <a:t>At the start, we brought together </a:t>
            </a:r>
            <a:r>
              <a:rPr lang="en-US" sz="3099">
                <a:solidFill>
                  <a:srgbClr val="047EC4"/>
                </a:solidFill>
                <a:latin typeface="TT Commons Pro Bold"/>
              </a:rPr>
              <a:t>15 Ukrainian CSOs</a:t>
            </a:r>
            <a:r>
              <a:rPr lang="en-US" sz="3099">
                <a:solidFill>
                  <a:srgbClr val="047EC4"/>
                </a:solidFill>
                <a:latin typeface="TT Commons Pro"/>
              </a:rPr>
              <a:t> representing various areas of work of Ukrainian civil society - </a:t>
            </a:r>
            <a:r>
              <a:rPr lang="en-US" sz="3099">
                <a:solidFill>
                  <a:srgbClr val="047EC4"/>
                </a:solidFill>
                <a:latin typeface="TT Commons Pro Bold"/>
              </a:rPr>
              <a:t>from humanitarian to capacity building and development.</a:t>
            </a:r>
          </a:p>
          <a:p>
            <a:pPr>
              <a:lnSpc>
                <a:spcPts val="1950"/>
              </a:lnSpc>
            </a:pPr>
          </a:p>
          <a:p>
            <a:pPr>
              <a:lnSpc>
                <a:spcPts val="5329"/>
              </a:lnSpc>
            </a:pPr>
            <a:r>
              <a:rPr lang="en-US" sz="4099" u="sng">
                <a:solidFill>
                  <a:srgbClr val="047EC4"/>
                </a:solidFill>
                <a:latin typeface="TT Commons Pro"/>
              </a:rPr>
              <a:t>WE ARE WORKING ON</a:t>
            </a:r>
          </a:p>
          <a:p>
            <a:pPr>
              <a:lnSpc>
                <a:spcPts val="4029"/>
              </a:lnSpc>
            </a:pPr>
            <a:r>
              <a:rPr lang="en-US" sz="3099">
                <a:solidFill>
                  <a:srgbClr val="047EC4"/>
                </a:solidFill>
                <a:latin typeface="TT Commons Pro"/>
              </a:rPr>
              <a:t> community that networks and </a:t>
            </a:r>
            <a:r>
              <a:rPr lang="en-US" sz="3099">
                <a:solidFill>
                  <a:srgbClr val="047EC4"/>
                </a:solidFill>
                <a:latin typeface="TT Commons Pro Bold"/>
              </a:rPr>
              <a:t>creates opportunities</a:t>
            </a:r>
            <a:r>
              <a:rPr lang="en-US" sz="3099">
                <a:solidFill>
                  <a:srgbClr val="047EC4"/>
                </a:solidFill>
                <a:latin typeface="TT Commons Pro"/>
              </a:rPr>
              <a:t> for Ukrainian NGOs to</a:t>
            </a:r>
          </a:p>
          <a:p>
            <a:pPr marL="669289" indent="-334645" lvl="1">
              <a:lnSpc>
                <a:spcPts val="4029"/>
              </a:lnSpc>
              <a:buFont typeface="Arial"/>
              <a:buChar char="•"/>
            </a:pPr>
            <a:r>
              <a:rPr lang="en-US" sz="3099">
                <a:solidFill>
                  <a:srgbClr val="047EC4"/>
                </a:solidFill>
                <a:latin typeface="TT Commons Pro"/>
              </a:rPr>
              <a:t>be visible</a:t>
            </a:r>
          </a:p>
          <a:p>
            <a:pPr marL="669289" indent="-334645" lvl="1">
              <a:lnSpc>
                <a:spcPts val="4029"/>
              </a:lnSpc>
              <a:buFont typeface="Arial"/>
              <a:buChar char="•"/>
            </a:pPr>
            <a:r>
              <a:rPr lang="en-US" sz="3099">
                <a:solidFill>
                  <a:srgbClr val="047EC4"/>
                </a:solidFill>
                <a:latin typeface="TT Commons Pro"/>
              </a:rPr>
              <a:t>be supported</a:t>
            </a:r>
          </a:p>
          <a:p>
            <a:pPr marL="669289" indent="-334645" lvl="1">
              <a:lnSpc>
                <a:spcPts val="4029"/>
              </a:lnSpc>
              <a:buFont typeface="Arial"/>
              <a:buChar char="•"/>
            </a:pPr>
            <a:r>
              <a:rPr lang="en-US" sz="3099">
                <a:solidFill>
                  <a:srgbClr val="047EC4"/>
                </a:solidFill>
                <a:latin typeface="TT Commons Pro"/>
              </a:rPr>
              <a:t>be developed</a:t>
            </a:r>
          </a:p>
          <a:p>
            <a:pPr marL="669289" indent="-334645" lvl="1">
              <a:lnSpc>
                <a:spcPts val="4029"/>
              </a:lnSpc>
              <a:buFont typeface="Arial"/>
              <a:buChar char="•"/>
            </a:pPr>
            <a:r>
              <a:rPr lang="en-US" sz="3099">
                <a:solidFill>
                  <a:srgbClr val="047EC4"/>
                </a:solidFill>
                <a:latin typeface="TT Commons Pro"/>
              </a:rPr>
              <a:t>be effective</a:t>
            </a:r>
          </a:p>
          <a:p>
            <a:pPr marL="669289" indent="-334645" lvl="1">
              <a:lnSpc>
                <a:spcPts val="4029"/>
              </a:lnSpc>
              <a:buFont typeface="Arial"/>
              <a:buChar char="•"/>
            </a:pPr>
            <a:r>
              <a:rPr lang="en-US" sz="3099">
                <a:solidFill>
                  <a:srgbClr val="047EC4"/>
                </a:solidFill>
                <a:latin typeface="TT Commons Pro"/>
              </a:rPr>
              <a:t>be transparent and understandable</a:t>
            </a:r>
          </a:p>
          <a:p>
            <a:pPr marL="669289" indent="-334645" lvl="1">
              <a:lnSpc>
                <a:spcPts val="4029"/>
              </a:lnSpc>
              <a:buFont typeface="Arial"/>
              <a:buChar char="•"/>
            </a:pPr>
            <a:r>
              <a:rPr lang="en-US" sz="3099">
                <a:solidFill>
                  <a:srgbClr val="047EC4"/>
                </a:solidFill>
                <a:latin typeface="TT Commons Pro"/>
              </a:rPr>
              <a:t>be participants in a large humanitarian and recovery framework</a:t>
            </a:r>
          </a:p>
          <a:p>
            <a:pPr>
              <a:lnSpc>
                <a:spcPts val="1950"/>
              </a:lnSpc>
            </a:pPr>
          </a:p>
          <a:p>
            <a:pPr>
              <a:lnSpc>
                <a:spcPts val="4029"/>
              </a:lnSpc>
            </a:pPr>
            <a:r>
              <a:rPr lang="en-US" sz="3099">
                <a:solidFill>
                  <a:srgbClr val="047EC4"/>
                </a:solidFill>
                <a:latin typeface="TT Commons Pro Bold"/>
              </a:rPr>
              <a:t>Unite &amp; empower Ukrainian NGOs to ensure effective locally led response.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28080" y="717941"/>
            <a:ext cx="16932768" cy="1069987"/>
          </a:xfrm>
          <a:prstGeom prst="rect">
            <a:avLst/>
          </a:prstGeom>
        </p:spPr>
        <p:txBody>
          <a:bodyPr anchor="t" rtlCol="false" tIns="0" lIns="0" bIns="0" rIns="0">
            <a:spAutoFit/>
          </a:bodyPr>
          <a:lstStyle/>
          <a:p>
            <a:pPr>
              <a:lnSpc>
                <a:spcPts val="8000"/>
              </a:lnSpc>
            </a:pPr>
            <a:r>
              <a:rPr lang="en-US" sz="8000">
                <a:solidFill>
                  <a:srgbClr val="047EC4"/>
                </a:solidFill>
                <a:latin typeface="TT Firs Neue"/>
              </a:rPr>
              <a:t>WHAT DO WE WANT?</a:t>
            </a:r>
          </a:p>
        </p:txBody>
      </p:sp>
      <p:sp>
        <p:nvSpPr>
          <p:cNvPr name="TextBox 3" id="3"/>
          <p:cNvSpPr txBox="true"/>
          <p:nvPr/>
        </p:nvSpPr>
        <p:spPr>
          <a:xfrm rot="0">
            <a:off x="878390" y="2192020"/>
            <a:ext cx="16531220" cy="6561455"/>
          </a:xfrm>
          <a:prstGeom prst="rect">
            <a:avLst/>
          </a:prstGeom>
        </p:spPr>
        <p:txBody>
          <a:bodyPr anchor="t" rtlCol="false" tIns="0" lIns="0" bIns="0" rIns="0">
            <a:spAutoFit/>
          </a:bodyPr>
          <a:lstStyle/>
          <a:p>
            <a:pPr>
              <a:lnSpc>
                <a:spcPts val="4030"/>
              </a:lnSpc>
            </a:pPr>
            <a:r>
              <a:rPr lang="en-US" sz="3100">
                <a:solidFill>
                  <a:srgbClr val="047EC4"/>
                </a:solidFill>
                <a:latin typeface="TT Commons Pro"/>
              </a:rPr>
              <a:t>There are four areas we have identified, which are important:</a:t>
            </a:r>
          </a:p>
          <a:p>
            <a:pPr>
              <a:lnSpc>
                <a:spcPts val="4030"/>
              </a:lnSpc>
            </a:pPr>
            <a:r>
              <a:rPr lang="en-US" sz="3100">
                <a:solidFill>
                  <a:srgbClr val="047EC4"/>
                </a:solidFill>
                <a:latin typeface="TT Commons Pro"/>
              </a:rPr>
              <a:t>1. </a:t>
            </a:r>
            <a:r>
              <a:rPr lang="en-US" sz="3100">
                <a:solidFill>
                  <a:srgbClr val="047EC4"/>
                </a:solidFill>
                <a:latin typeface="TT Commons Pro Bold"/>
              </a:rPr>
              <a:t>Advocacy and a stronger voice </a:t>
            </a:r>
            <a:r>
              <a:rPr lang="en-US" sz="3100">
                <a:solidFill>
                  <a:srgbClr val="047EC4"/>
                </a:solidFill>
                <a:latin typeface="TT Commons Pro"/>
              </a:rPr>
              <a:t>of civil society in cooperation with international actors.</a:t>
            </a:r>
          </a:p>
          <a:p>
            <a:pPr>
              <a:lnSpc>
                <a:spcPts val="4030"/>
              </a:lnSpc>
            </a:pPr>
            <a:r>
              <a:rPr lang="en-US" sz="3100">
                <a:solidFill>
                  <a:srgbClr val="047EC4"/>
                </a:solidFill>
                <a:latin typeface="TT Commons Pro"/>
              </a:rPr>
              <a:t>2. </a:t>
            </a:r>
            <a:r>
              <a:rPr lang="en-US" sz="3100">
                <a:solidFill>
                  <a:srgbClr val="047EC4"/>
                </a:solidFill>
                <a:latin typeface="TT Commons Pro Bold"/>
              </a:rPr>
              <a:t>Access of Ukrainian organizations to funding streams</a:t>
            </a:r>
            <a:r>
              <a:rPr lang="en-US" sz="3100">
                <a:solidFill>
                  <a:srgbClr val="047EC4"/>
                </a:solidFill>
                <a:latin typeface="TT Commons Pro"/>
              </a:rPr>
              <a:t>, including initiative for:</a:t>
            </a:r>
          </a:p>
          <a:p>
            <a:pPr marL="669296" indent="-334648" lvl="1">
              <a:lnSpc>
                <a:spcPts val="4030"/>
              </a:lnSpc>
              <a:buFont typeface="Arial"/>
              <a:buChar char="•"/>
            </a:pPr>
            <a:r>
              <a:rPr lang="en-US" sz="3100">
                <a:solidFill>
                  <a:srgbClr val="047EC4"/>
                </a:solidFill>
                <a:latin typeface="TT Commons Pro"/>
              </a:rPr>
              <a:t>Verification/Passporting</a:t>
            </a:r>
          </a:p>
          <a:p>
            <a:pPr marL="669296" indent="-334648" lvl="1">
              <a:lnSpc>
                <a:spcPts val="4030"/>
              </a:lnSpc>
              <a:buFont typeface="Arial"/>
              <a:buChar char="•"/>
            </a:pPr>
            <a:r>
              <a:rPr lang="en-US" sz="3100">
                <a:solidFill>
                  <a:srgbClr val="047EC4"/>
                </a:solidFill>
                <a:latin typeface="TT Commons Pro"/>
              </a:rPr>
              <a:t>Capacity strengthening</a:t>
            </a:r>
          </a:p>
          <a:p>
            <a:pPr marL="669296" indent="-334648" lvl="1">
              <a:lnSpc>
                <a:spcPts val="4030"/>
              </a:lnSpc>
              <a:buFont typeface="Arial"/>
              <a:buChar char="•"/>
            </a:pPr>
            <a:r>
              <a:rPr lang="en-US" sz="3100">
                <a:solidFill>
                  <a:srgbClr val="047EC4"/>
                </a:solidFill>
                <a:latin typeface="TT Commons Pro"/>
              </a:rPr>
              <a:t>Pooled funding for smaller local organizations with simplified application requirements</a:t>
            </a:r>
          </a:p>
          <a:p>
            <a:pPr marL="669296" indent="-334648" lvl="1">
              <a:lnSpc>
                <a:spcPts val="4030"/>
              </a:lnSpc>
              <a:buFont typeface="Arial"/>
              <a:buChar char="•"/>
            </a:pPr>
            <a:r>
              <a:rPr lang="en-US" sz="3100">
                <a:solidFill>
                  <a:srgbClr val="047EC4"/>
                </a:solidFill>
                <a:latin typeface="TT Commons Pro"/>
              </a:rPr>
              <a:t>IT solutions/platforms where organizations and donors can find one another</a:t>
            </a:r>
          </a:p>
          <a:p>
            <a:pPr marL="669296" indent="-334648" lvl="1">
              <a:lnSpc>
                <a:spcPts val="4030"/>
              </a:lnSpc>
              <a:buFont typeface="Arial"/>
              <a:buChar char="•"/>
            </a:pPr>
            <a:r>
              <a:rPr lang="en-US" sz="3100">
                <a:solidFill>
                  <a:srgbClr val="047EC4"/>
                </a:solidFill>
                <a:latin typeface="TT Commons Pro"/>
              </a:rPr>
              <a:t>Communication strategy – informing Ukrainian NGOs about the mechanisms of involvement in international funding.</a:t>
            </a:r>
          </a:p>
          <a:p>
            <a:pPr>
              <a:lnSpc>
                <a:spcPts val="4030"/>
              </a:lnSpc>
            </a:pPr>
            <a:r>
              <a:rPr lang="en-US" sz="3100">
                <a:solidFill>
                  <a:srgbClr val="047EC4"/>
                </a:solidFill>
                <a:latin typeface="TT Commons Pro"/>
              </a:rPr>
              <a:t>3. </a:t>
            </a:r>
            <a:r>
              <a:rPr lang="en-US" sz="3100">
                <a:solidFill>
                  <a:srgbClr val="047EC4"/>
                </a:solidFill>
                <a:latin typeface="TT Commons Pro Bold"/>
              </a:rPr>
              <a:t>Positioning of Ukrainian civil society in Ukraine</a:t>
            </a:r>
            <a:r>
              <a:rPr lang="en-US" sz="3100">
                <a:solidFill>
                  <a:srgbClr val="047EC4"/>
                </a:solidFill>
                <a:latin typeface="TT Commons Pro"/>
              </a:rPr>
              <a:t> – building partnership with the Government: to influence Ukrainian legislation, as well as contributing towards the decentralization process.</a:t>
            </a:r>
          </a:p>
          <a:p>
            <a:pPr>
              <a:lnSpc>
                <a:spcPts val="4030"/>
              </a:lnSpc>
            </a:pPr>
            <a:r>
              <a:rPr lang="en-US" sz="3100">
                <a:solidFill>
                  <a:srgbClr val="047EC4"/>
                </a:solidFill>
                <a:latin typeface="TT Commons Pro"/>
              </a:rPr>
              <a:t>4. Cross cutting issue: </a:t>
            </a:r>
            <a:r>
              <a:rPr lang="en-US" sz="3100">
                <a:solidFill>
                  <a:srgbClr val="047EC4"/>
                </a:solidFill>
                <a:latin typeface="TT Commons Pro Bold"/>
              </a:rPr>
              <a:t>Building a bridge between national actors and local organizations</a:t>
            </a:r>
            <a:r>
              <a:rPr lang="en-US" sz="3100">
                <a:solidFill>
                  <a:srgbClr val="047EC4"/>
                </a:solidFill>
                <a:latin typeface="TT Commons Pro"/>
              </a:rPr>
              <a:t>, enabling the voice of local organizations to be heard.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080761" y="1645053"/>
            <a:ext cx="7683364" cy="4931750"/>
          </a:xfrm>
          <a:custGeom>
            <a:avLst/>
            <a:gdLst/>
            <a:ahLst/>
            <a:cxnLst/>
            <a:rect r="r" b="b" t="t" l="l"/>
            <a:pathLst>
              <a:path h="4931750" w="7683364">
                <a:moveTo>
                  <a:pt x="0" y="0"/>
                </a:moveTo>
                <a:lnTo>
                  <a:pt x="7683364" y="0"/>
                </a:lnTo>
                <a:lnTo>
                  <a:pt x="7683364" y="4931750"/>
                </a:lnTo>
                <a:lnTo>
                  <a:pt x="0" y="4931750"/>
                </a:lnTo>
                <a:lnTo>
                  <a:pt x="0" y="0"/>
                </a:lnTo>
                <a:close/>
              </a:path>
            </a:pathLst>
          </a:custGeom>
          <a:blipFill>
            <a:blip r:embed="rId2"/>
            <a:stretch>
              <a:fillRect l="0" t="0" r="0" b="-7293"/>
            </a:stretch>
          </a:blipFill>
        </p:spPr>
      </p:sp>
      <p:sp>
        <p:nvSpPr>
          <p:cNvPr name="Freeform 3" id="3"/>
          <p:cNvSpPr/>
          <p:nvPr/>
        </p:nvSpPr>
        <p:spPr>
          <a:xfrm flipH="false" flipV="false" rot="0">
            <a:off x="10332460" y="6576803"/>
            <a:ext cx="7279265" cy="3013069"/>
          </a:xfrm>
          <a:custGeom>
            <a:avLst/>
            <a:gdLst/>
            <a:ahLst/>
            <a:cxnLst/>
            <a:rect r="r" b="b" t="t" l="l"/>
            <a:pathLst>
              <a:path h="3013069" w="7279265">
                <a:moveTo>
                  <a:pt x="0" y="0"/>
                </a:moveTo>
                <a:lnTo>
                  <a:pt x="7279265" y="0"/>
                </a:lnTo>
                <a:lnTo>
                  <a:pt x="7279265" y="3013069"/>
                </a:lnTo>
                <a:lnTo>
                  <a:pt x="0" y="3013069"/>
                </a:lnTo>
                <a:lnTo>
                  <a:pt x="0" y="0"/>
                </a:lnTo>
                <a:close/>
              </a:path>
            </a:pathLst>
          </a:custGeom>
          <a:blipFill>
            <a:blip r:embed="rId3"/>
            <a:stretch>
              <a:fillRect l="-6566" t="-46805" r="-3425" b="-30347"/>
            </a:stretch>
          </a:blipFill>
        </p:spPr>
      </p:sp>
      <p:sp>
        <p:nvSpPr>
          <p:cNvPr name="TextBox 4" id="4"/>
          <p:cNvSpPr txBox="true"/>
          <p:nvPr/>
        </p:nvSpPr>
        <p:spPr>
          <a:xfrm rot="0">
            <a:off x="307482" y="575066"/>
            <a:ext cx="16932768" cy="1069987"/>
          </a:xfrm>
          <a:prstGeom prst="rect">
            <a:avLst/>
          </a:prstGeom>
        </p:spPr>
        <p:txBody>
          <a:bodyPr anchor="t" rtlCol="false" tIns="0" lIns="0" bIns="0" rIns="0">
            <a:spAutoFit/>
          </a:bodyPr>
          <a:lstStyle/>
          <a:p>
            <a:pPr>
              <a:lnSpc>
                <a:spcPts val="8000"/>
              </a:lnSpc>
            </a:pPr>
            <a:r>
              <a:rPr lang="en-US" sz="8000">
                <a:solidFill>
                  <a:srgbClr val="047EC4"/>
                </a:solidFill>
                <a:latin typeface="TT Firs Neue"/>
              </a:rPr>
              <a:t> TIMELINE</a:t>
            </a:r>
          </a:p>
        </p:txBody>
      </p:sp>
      <p:sp>
        <p:nvSpPr>
          <p:cNvPr name="TextBox 5" id="5"/>
          <p:cNvSpPr txBox="true"/>
          <p:nvPr/>
        </p:nvSpPr>
        <p:spPr>
          <a:xfrm rot="0">
            <a:off x="734576" y="2018767"/>
            <a:ext cx="9422386" cy="6542405"/>
          </a:xfrm>
          <a:prstGeom prst="rect">
            <a:avLst/>
          </a:prstGeom>
        </p:spPr>
        <p:txBody>
          <a:bodyPr anchor="t" rtlCol="false" tIns="0" lIns="0" bIns="0" rIns="0">
            <a:spAutoFit/>
          </a:bodyPr>
          <a:lstStyle/>
          <a:p>
            <a:pPr>
              <a:lnSpc>
                <a:spcPts val="4030"/>
              </a:lnSpc>
            </a:pPr>
            <a:r>
              <a:rPr lang="en-US" sz="3100">
                <a:solidFill>
                  <a:srgbClr val="047EC4"/>
                </a:solidFill>
                <a:latin typeface="TT Commons Pro"/>
              </a:rPr>
              <a:t>On May 5, the </a:t>
            </a:r>
            <a:r>
              <a:rPr lang="en-US" sz="3100">
                <a:solidFill>
                  <a:srgbClr val="047EC4"/>
                </a:solidFill>
                <a:latin typeface="TT Commons Pro Bold"/>
              </a:rPr>
              <a:t>first meeting of Ukrainian NGOs took place</a:t>
            </a:r>
            <a:r>
              <a:rPr lang="en-US" sz="3100">
                <a:solidFill>
                  <a:srgbClr val="047EC4"/>
                </a:solidFill>
                <a:latin typeface="TT Commons Pro"/>
              </a:rPr>
              <a:t> to discuss the Ukrainian program to strengthen </a:t>
            </a:r>
            <a:r>
              <a:rPr lang="en-US" sz="3100">
                <a:solidFill>
                  <a:srgbClr val="047EC4"/>
                </a:solidFill>
                <a:latin typeface="TT Commons Pro Bold"/>
              </a:rPr>
              <a:t>localization - Locally led response</a:t>
            </a:r>
            <a:r>
              <a:rPr lang="en-US" sz="3100">
                <a:solidFill>
                  <a:srgbClr val="047EC4"/>
                </a:solidFill>
                <a:latin typeface="TT Commons Pro"/>
              </a:rPr>
              <a:t>.</a:t>
            </a:r>
          </a:p>
          <a:p>
            <a:pPr>
              <a:lnSpc>
                <a:spcPts val="1299"/>
              </a:lnSpc>
            </a:pPr>
          </a:p>
          <a:p>
            <a:pPr>
              <a:lnSpc>
                <a:spcPts val="4030"/>
              </a:lnSpc>
            </a:pPr>
            <a:r>
              <a:rPr lang="en-US" sz="3100">
                <a:solidFill>
                  <a:srgbClr val="047EC4"/>
                </a:solidFill>
                <a:latin typeface="TT Commons Pro"/>
              </a:rPr>
              <a:t>On July 8, 9, a</a:t>
            </a:r>
            <a:r>
              <a:rPr lang="en-US" sz="3100">
                <a:solidFill>
                  <a:srgbClr val="047EC4"/>
                </a:solidFill>
                <a:latin typeface="TT Commons Pro Bold"/>
              </a:rPr>
              <a:t> workshop-retreat</a:t>
            </a:r>
            <a:r>
              <a:rPr lang="en-US" sz="3100">
                <a:solidFill>
                  <a:srgbClr val="047EC4"/>
                </a:solidFill>
                <a:latin typeface="TT Commons Pro"/>
              </a:rPr>
              <a:t> was held, where the community identified gaps, brainstormed how to strengthen the Locally led response in Ukraine, and decided to create an informal union. Shared this idea with UN OCHA, NGO Platform, UHF. </a:t>
            </a:r>
          </a:p>
          <a:p>
            <a:pPr>
              <a:lnSpc>
                <a:spcPts val="1299"/>
              </a:lnSpc>
            </a:pPr>
          </a:p>
          <a:p>
            <a:pPr>
              <a:lnSpc>
                <a:spcPts val="4030"/>
              </a:lnSpc>
            </a:pPr>
            <a:r>
              <a:rPr lang="en-US" sz="3100">
                <a:solidFill>
                  <a:srgbClr val="047EC4"/>
                </a:solidFill>
                <a:latin typeface="TT Commons Pro"/>
              </a:rPr>
              <a:t>On September 22, 2023, in Kyiv,</a:t>
            </a:r>
            <a:r>
              <a:rPr lang="en-US" sz="3100">
                <a:solidFill>
                  <a:srgbClr val="047EC4"/>
                </a:solidFill>
                <a:latin typeface="TT Commons Pro Bold"/>
              </a:rPr>
              <a:t> the Manifesto on the establishment of the Alliance of Ukrainian Civil Society Organizations</a:t>
            </a:r>
            <a:r>
              <a:rPr lang="en-US" sz="3100">
                <a:solidFill>
                  <a:srgbClr val="047EC4"/>
                </a:solidFill>
                <a:latin typeface="TT Commons Pro"/>
              </a:rPr>
              <a:t> was signed.</a:t>
            </a:r>
          </a:p>
          <a:p>
            <a:pPr>
              <a:lnSpc>
                <a:spcPts val="1299"/>
              </a:lnSpc>
            </a:pPr>
          </a:p>
          <a:p>
            <a:pPr>
              <a:lnSpc>
                <a:spcPts val="4030"/>
              </a:lnSpc>
            </a:pPr>
            <a:r>
              <a:rPr lang="en-US" sz="3100">
                <a:solidFill>
                  <a:srgbClr val="047EC4"/>
                </a:solidFill>
                <a:latin typeface="TT Commons Pro"/>
              </a:rPr>
              <a:t>During </a:t>
            </a:r>
            <a:r>
              <a:rPr lang="en-US" sz="3100">
                <a:solidFill>
                  <a:srgbClr val="047EC4"/>
                </a:solidFill>
                <a:latin typeface="TT Commons Pro Bold"/>
              </a:rPr>
              <a:t>7 months</a:t>
            </a:r>
            <a:r>
              <a:rPr lang="en-US" sz="3100">
                <a:solidFill>
                  <a:srgbClr val="047EC4"/>
                </a:solidFill>
                <a:latin typeface="TT Commons Pro"/>
              </a:rPr>
              <a:t>, the community has regular meetings.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065444" y="1586751"/>
            <a:ext cx="3091016" cy="1399046"/>
          </a:xfrm>
          <a:custGeom>
            <a:avLst/>
            <a:gdLst/>
            <a:ahLst/>
            <a:cxnLst/>
            <a:rect r="r" b="b" t="t" l="l"/>
            <a:pathLst>
              <a:path h="1399046" w="3091016">
                <a:moveTo>
                  <a:pt x="0" y="0"/>
                </a:moveTo>
                <a:lnTo>
                  <a:pt x="3091017" y="0"/>
                </a:lnTo>
                <a:lnTo>
                  <a:pt x="3091017" y="1399046"/>
                </a:lnTo>
                <a:lnTo>
                  <a:pt x="0" y="1399046"/>
                </a:lnTo>
                <a:lnTo>
                  <a:pt x="0" y="0"/>
                </a:lnTo>
                <a:close/>
              </a:path>
            </a:pathLst>
          </a:custGeom>
          <a:blipFill>
            <a:blip r:embed="rId2"/>
            <a:stretch>
              <a:fillRect l="0" t="0" r="0" b="0"/>
            </a:stretch>
          </a:blipFill>
        </p:spPr>
      </p:sp>
      <p:sp>
        <p:nvSpPr>
          <p:cNvPr name="Freeform 3" id="3"/>
          <p:cNvSpPr/>
          <p:nvPr/>
        </p:nvSpPr>
        <p:spPr>
          <a:xfrm flipH="false" flipV="false" rot="0">
            <a:off x="4648152" y="1375953"/>
            <a:ext cx="3036292" cy="1745630"/>
          </a:xfrm>
          <a:custGeom>
            <a:avLst/>
            <a:gdLst/>
            <a:ahLst/>
            <a:cxnLst/>
            <a:rect r="r" b="b" t="t" l="l"/>
            <a:pathLst>
              <a:path h="1745630" w="3036292">
                <a:moveTo>
                  <a:pt x="0" y="0"/>
                </a:moveTo>
                <a:lnTo>
                  <a:pt x="3036292" y="0"/>
                </a:lnTo>
                <a:lnTo>
                  <a:pt x="3036292" y="1745630"/>
                </a:lnTo>
                <a:lnTo>
                  <a:pt x="0" y="1745630"/>
                </a:lnTo>
                <a:lnTo>
                  <a:pt x="0" y="0"/>
                </a:lnTo>
                <a:close/>
              </a:path>
            </a:pathLst>
          </a:custGeom>
          <a:blipFill>
            <a:blip r:embed="rId3"/>
            <a:stretch>
              <a:fillRect l="-36589" t="-54551" r="-32104" b="-52897"/>
            </a:stretch>
          </a:blipFill>
        </p:spPr>
      </p:sp>
      <p:sp>
        <p:nvSpPr>
          <p:cNvPr name="Freeform 4" id="4"/>
          <p:cNvSpPr/>
          <p:nvPr/>
        </p:nvSpPr>
        <p:spPr>
          <a:xfrm flipH="false" flipV="false" rot="0">
            <a:off x="11534475" y="1375953"/>
            <a:ext cx="2105373" cy="2092214"/>
          </a:xfrm>
          <a:custGeom>
            <a:avLst/>
            <a:gdLst/>
            <a:ahLst/>
            <a:cxnLst/>
            <a:rect r="r" b="b" t="t" l="l"/>
            <a:pathLst>
              <a:path h="2092214" w="2105373">
                <a:moveTo>
                  <a:pt x="0" y="0"/>
                </a:moveTo>
                <a:lnTo>
                  <a:pt x="2105373" y="0"/>
                </a:lnTo>
                <a:lnTo>
                  <a:pt x="2105373" y="2092214"/>
                </a:lnTo>
                <a:lnTo>
                  <a:pt x="0" y="2092214"/>
                </a:lnTo>
                <a:lnTo>
                  <a:pt x="0" y="0"/>
                </a:lnTo>
                <a:close/>
              </a:path>
            </a:pathLst>
          </a:custGeom>
          <a:blipFill>
            <a:blip r:embed="rId4"/>
            <a:stretch>
              <a:fillRect l="0" t="0" r="0" b="0"/>
            </a:stretch>
          </a:blipFill>
        </p:spPr>
      </p:sp>
      <p:sp>
        <p:nvSpPr>
          <p:cNvPr name="Freeform 5" id="5"/>
          <p:cNvSpPr/>
          <p:nvPr/>
        </p:nvSpPr>
        <p:spPr>
          <a:xfrm flipH="false" flipV="false" rot="0">
            <a:off x="591458" y="3216382"/>
            <a:ext cx="2708660" cy="2708660"/>
          </a:xfrm>
          <a:custGeom>
            <a:avLst/>
            <a:gdLst/>
            <a:ahLst/>
            <a:cxnLst/>
            <a:rect r="r" b="b" t="t" l="l"/>
            <a:pathLst>
              <a:path h="2708660" w="2708660">
                <a:moveTo>
                  <a:pt x="0" y="0"/>
                </a:moveTo>
                <a:lnTo>
                  <a:pt x="2708660" y="0"/>
                </a:lnTo>
                <a:lnTo>
                  <a:pt x="2708660" y="2708660"/>
                </a:lnTo>
                <a:lnTo>
                  <a:pt x="0" y="2708660"/>
                </a:lnTo>
                <a:lnTo>
                  <a:pt x="0" y="0"/>
                </a:lnTo>
                <a:close/>
              </a:path>
            </a:pathLst>
          </a:custGeom>
          <a:blipFill>
            <a:blip r:embed="rId5"/>
            <a:stretch>
              <a:fillRect l="0" t="0" r="0" b="0"/>
            </a:stretch>
          </a:blipFill>
        </p:spPr>
      </p:sp>
      <p:sp>
        <p:nvSpPr>
          <p:cNvPr name="Freeform 6" id="6"/>
          <p:cNvSpPr/>
          <p:nvPr/>
        </p:nvSpPr>
        <p:spPr>
          <a:xfrm flipH="false" flipV="false" rot="0">
            <a:off x="3804943" y="3660888"/>
            <a:ext cx="1779516" cy="1779516"/>
          </a:xfrm>
          <a:custGeom>
            <a:avLst/>
            <a:gdLst/>
            <a:ahLst/>
            <a:cxnLst/>
            <a:rect r="r" b="b" t="t" l="l"/>
            <a:pathLst>
              <a:path h="1779516" w="1779516">
                <a:moveTo>
                  <a:pt x="0" y="0"/>
                </a:moveTo>
                <a:lnTo>
                  <a:pt x="1779515" y="0"/>
                </a:lnTo>
                <a:lnTo>
                  <a:pt x="1779515" y="1779516"/>
                </a:lnTo>
                <a:lnTo>
                  <a:pt x="0" y="1779516"/>
                </a:lnTo>
                <a:lnTo>
                  <a:pt x="0" y="0"/>
                </a:lnTo>
                <a:close/>
              </a:path>
            </a:pathLst>
          </a:custGeom>
          <a:blipFill>
            <a:blip r:embed="rId6"/>
            <a:stretch>
              <a:fillRect l="0" t="0" r="0" b="0"/>
            </a:stretch>
          </a:blipFill>
        </p:spPr>
      </p:sp>
      <p:sp>
        <p:nvSpPr>
          <p:cNvPr name="Freeform 7" id="7"/>
          <p:cNvSpPr/>
          <p:nvPr/>
        </p:nvSpPr>
        <p:spPr>
          <a:xfrm flipH="false" flipV="false" rot="0">
            <a:off x="6469738" y="3618742"/>
            <a:ext cx="1903938" cy="1903938"/>
          </a:xfrm>
          <a:custGeom>
            <a:avLst/>
            <a:gdLst/>
            <a:ahLst/>
            <a:cxnLst/>
            <a:rect r="r" b="b" t="t" l="l"/>
            <a:pathLst>
              <a:path h="1903938" w="1903938">
                <a:moveTo>
                  <a:pt x="0" y="0"/>
                </a:moveTo>
                <a:lnTo>
                  <a:pt x="1903938" y="0"/>
                </a:lnTo>
                <a:lnTo>
                  <a:pt x="1903938" y="1903939"/>
                </a:lnTo>
                <a:lnTo>
                  <a:pt x="0" y="1903939"/>
                </a:lnTo>
                <a:lnTo>
                  <a:pt x="0" y="0"/>
                </a:lnTo>
                <a:close/>
              </a:path>
            </a:pathLst>
          </a:custGeom>
          <a:blipFill>
            <a:blip r:embed="rId7"/>
            <a:stretch>
              <a:fillRect l="0" t="0" r="0" b="0"/>
            </a:stretch>
          </a:blipFill>
        </p:spPr>
      </p:sp>
      <p:sp>
        <p:nvSpPr>
          <p:cNvPr name="Freeform 8" id="8"/>
          <p:cNvSpPr/>
          <p:nvPr/>
        </p:nvSpPr>
        <p:spPr>
          <a:xfrm flipH="false" flipV="false" rot="0">
            <a:off x="15286923" y="3636093"/>
            <a:ext cx="1949545" cy="1949545"/>
          </a:xfrm>
          <a:custGeom>
            <a:avLst/>
            <a:gdLst/>
            <a:ahLst/>
            <a:cxnLst/>
            <a:rect r="r" b="b" t="t" l="l"/>
            <a:pathLst>
              <a:path h="1949545" w="1949545">
                <a:moveTo>
                  <a:pt x="0" y="0"/>
                </a:moveTo>
                <a:lnTo>
                  <a:pt x="1949545" y="0"/>
                </a:lnTo>
                <a:lnTo>
                  <a:pt x="1949545" y="1949545"/>
                </a:lnTo>
                <a:lnTo>
                  <a:pt x="0" y="1949545"/>
                </a:lnTo>
                <a:lnTo>
                  <a:pt x="0" y="0"/>
                </a:lnTo>
                <a:close/>
              </a:path>
            </a:pathLst>
          </a:custGeom>
          <a:blipFill>
            <a:blip r:embed="rId8"/>
            <a:stretch>
              <a:fillRect l="0" t="0" r="0" b="0"/>
            </a:stretch>
          </a:blipFill>
        </p:spPr>
      </p:sp>
      <p:sp>
        <p:nvSpPr>
          <p:cNvPr name="Freeform 9" id="9"/>
          <p:cNvSpPr/>
          <p:nvPr/>
        </p:nvSpPr>
        <p:spPr>
          <a:xfrm flipH="false" flipV="false" rot="0">
            <a:off x="6166298" y="7811981"/>
            <a:ext cx="4901707" cy="1592102"/>
          </a:xfrm>
          <a:custGeom>
            <a:avLst/>
            <a:gdLst/>
            <a:ahLst/>
            <a:cxnLst/>
            <a:rect r="r" b="b" t="t" l="l"/>
            <a:pathLst>
              <a:path h="1592102" w="4901707">
                <a:moveTo>
                  <a:pt x="0" y="0"/>
                </a:moveTo>
                <a:lnTo>
                  <a:pt x="4901707" y="0"/>
                </a:lnTo>
                <a:lnTo>
                  <a:pt x="4901707" y="1592102"/>
                </a:lnTo>
                <a:lnTo>
                  <a:pt x="0" y="1592102"/>
                </a:lnTo>
                <a:lnTo>
                  <a:pt x="0" y="0"/>
                </a:lnTo>
                <a:close/>
              </a:path>
            </a:pathLst>
          </a:custGeom>
          <a:blipFill>
            <a:blip r:embed="rId9"/>
            <a:stretch>
              <a:fillRect l="-2542" t="0" r="0" b="0"/>
            </a:stretch>
          </a:blipFill>
        </p:spPr>
      </p:sp>
      <p:sp>
        <p:nvSpPr>
          <p:cNvPr name="Freeform 10" id="10"/>
          <p:cNvSpPr/>
          <p:nvPr/>
        </p:nvSpPr>
        <p:spPr>
          <a:xfrm flipH="false" flipV="false" rot="0">
            <a:off x="6428379" y="6039700"/>
            <a:ext cx="4802558" cy="1033337"/>
          </a:xfrm>
          <a:custGeom>
            <a:avLst/>
            <a:gdLst/>
            <a:ahLst/>
            <a:cxnLst/>
            <a:rect r="r" b="b" t="t" l="l"/>
            <a:pathLst>
              <a:path h="1033337" w="4802558">
                <a:moveTo>
                  <a:pt x="0" y="0"/>
                </a:moveTo>
                <a:lnTo>
                  <a:pt x="4802558" y="0"/>
                </a:lnTo>
                <a:lnTo>
                  <a:pt x="4802558" y="1033337"/>
                </a:lnTo>
                <a:lnTo>
                  <a:pt x="0" y="1033337"/>
                </a:lnTo>
                <a:lnTo>
                  <a:pt x="0" y="0"/>
                </a:lnTo>
                <a:close/>
              </a:path>
            </a:pathLst>
          </a:custGeom>
          <a:blipFill>
            <a:blip r:embed="rId10"/>
            <a:stretch>
              <a:fillRect l="0" t="0" r="0" b="0"/>
            </a:stretch>
          </a:blipFill>
        </p:spPr>
      </p:sp>
      <p:sp>
        <p:nvSpPr>
          <p:cNvPr name="Freeform 11" id="11"/>
          <p:cNvSpPr/>
          <p:nvPr/>
        </p:nvSpPr>
        <p:spPr>
          <a:xfrm flipH="false" flipV="false" rot="0">
            <a:off x="11733629" y="7594340"/>
            <a:ext cx="2106836" cy="2106836"/>
          </a:xfrm>
          <a:custGeom>
            <a:avLst/>
            <a:gdLst/>
            <a:ahLst/>
            <a:cxnLst/>
            <a:rect r="r" b="b" t="t" l="l"/>
            <a:pathLst>
              <a:path h="2106836" w="2106836">
                <a:moveTo>
                  <a:pt x="0" y="0"/>
                </a:moveTo>
                <a:lnTo>
                  <a:pt x="2106836" y="0"/>
                </a:lnTo>
                <a:lnTo>
                  <a:pt x="2106836" y="2106835"/>
                </a:lnTo>
                <a:lnTo>
                  <a:pt x="0" y="2106835"/>
                </a:lnTo>
                <a:lnTo>
                  <a:pt x="0" y="0"/>
                </a:lnTo>
                <a:close/>
              </a:path>
            </a:pathLst>
          </a:custGeom>
          <a:blipFill>
            <a:blip r:embed="rId11"/>
            <a:stretch>
              <a:fillRect l="0" t="0" r="0" b="0"/>
            </a:stretch>
          </a:blipFill>
        </p:spPr>
      </p:sp>
      <p:sp>
        <p:nvSpPr>
          <p:cNvPr name="Freeform 12" id="12"/>
          <p:cNvSpPr/>
          <p:nvPr/>
        </p:nvSpPr>
        <p:spPr>
          <a:xfrm flipH="false" flipV="false" rot="0">
            <a:off x="12022701" y="5937498"/>
            <a:ext cx="5236599" cy="1237742"/>
          </a:xfrm>
          <a:custGeom>
            <a:avLst/>
            <a:gdLst/>
            <a:ahLst/>
            <a:cxnLst/>
            <a:rect r="r" b="b" t="t" l="l"/>
            <a:pathLst>
              <a:path h="1237742" w="5236599">
                <a:moveTo>
                  <a:pt x="0" y="0"/>
                </a:moveTo>
                <a:lnTo>
                  <a:pt x="5236599" y="0"/>
                </a:lnTo>
                <a:lnTo>
                  <a:pt x="5236599" y="1237742"/>
                </a:lnTo>
                <a:lnTo>
                  <a:pt x="0" y="12377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492523" y="5858367"/>
            <a:ext cx="4036372" cy="1396004"/>
          </a:xfrm>
          <a:custGeom>
            <a:avLst/>
            <a:gdLst/>
            <a:ahLst/>
            <a:cxnLst/>
            <a:rect r="r" b="b" t="t" l="l"/>
            <a:pathLst>
              <a:path h="1396004" w="4036372">
                <a:moveTo>
                  <a:pt x="0" y="0"/>
                </a:moveTo>
                <a:lnTo>
                  <a:pt x="4036373" y="0"/>
                </a:lnTo>
                <a:lnTo>
                  <a:pt x="4036373" y="1396004"/>
                </a:lnTo>
                <a:lnTo>
                  <a:pt x="0" y="1396004"/>
                </a:lnTo>
                <a:lnTo>
                  <a:pt x="0" y="0"/>
                </a:lnTo>
                <a:close/>
              </a:path>
            </a:pathLst>
          </a:custGeom>
          <a:blipFill>
            <a:blip r:embed="rId14"/>
            <a:stretch>
              <a:fillRect l="-30456" t="-99283" r="-66999" b="-117300"/>
            </a:stretch>
          </a:blipFill>
        </p:spPr>
      </p:sp>
      <p:sp>
        <p:nvSpPr>
          <p:cNvPr name="Freeform 14" id="14"/>
          <p:cNvSpPr/>
          <p:nvPr/>
        </p:nvSpPr>
        <p:spPr>
          <a:xfrm flipH="false" flipV="false" rot="0">
            <a:off x="14506088" y="7154386"/>
            <a:ext cx="3239625" cy="2396851"/>
          </a:xfrm>
          <a:custGeom>
            <a:avLst/>
            <a:gdLst/>
            <a:ahLst/>
            <a:cxnLst/>
            <a:rect r="r" b="b" t="t" l="l"/>
            <a:pathLst>
              <a:path h="2396851" w="3239625">
                <a:moveTo>
                  <a:pt x="0" y="0"/>
                </a:moveTo>
                <a:lnTo>
                  <a:pt x="3239625" y="0"/>
                </a:lnTo>
                <a:lnTo>
                  <a:pt x="3239625" y="2396851"/>
                </a:lnTo>
                <a:lnTo>
                  <a:pt x="0" y="2396851"/>
                </a:lnTo>
                <a:lnTo>
                  <a:pt x="0" y="0"/>
                </a:lnTo>
                <a:close/>
              </a:path>
            </a:pathLst>
          </a:custGeom>
          <a:blipFill>
            <a:blip r:embed="rId15"/>
            <a:stretch>
              <a:fillRect l="0" t="0" r="0" b="0"/>
            </a:stretch>
          </a:blipFill>
        </p:spPr>
      </p:sp>
      <p:sp>
        <p:nvSpPr>
          <p:cNvPr name="Freeform 15" id="15"/>
          <p:cNvSpPr/>
          <p:nvPr/>
        </p:nvSpPr>
        <p:spPr>
          <a:xfrm flipH="false" flipV="false" rot="0">
            <a:off x="1492523" y="7694342"/>
            <a:ext cx="4036372" cy="1825605"/>
          </a:xfrm>
          <a:custGeom>
            <a:avLst/>
            <a:gdLst/>
            <a:ahLst/>
            <a:cxnLst/>
            <a:rect r="r" b="b" t="t" l="l"/>
            <a:pathLst>
              <a:path h="1825605" w="4036372">
                <a:moveTo>
                  <a:pt x="0" y="0"/>
                </a:moveTo>
                <a:lnTo>
                  <a:pt x="4036373" y="0"/>
                </a:lnTo>
                <a:lnTo>
                  <a:pt x="4036373" y="1825605"/>
                </a:lnTo>
                <a:lnTo>
                  <a:pt x="0" y="1825605"/>
                </a:lnTo>
                <a:lnTo>
                  <a:pt x="0" y="0"/>
                </a:lnTo>
                <a:close/>
              </a:path>
            </a:pathLst>
          </a:custGeom>
          <a:blipFill>
            <a:blip r:embed="rId16"/>
            <a:stretch>
              <a:fillRect l="-29364" t="-33253" r="-27369" b="-40115"/>
            </a:stretch>
          </a:blipFill>
        </p:spPr>
      </p:sp>
      <p:sp>
        <p:nvSpPr>
          <p:cNvPr name="Freeform 16" id="16"/>
          <p:cNvSpPr/>
          <p:nvPr/>
        </p:nvSpPr>
        <p:spPr>
          <a:xfrm flipH="false" flipV="false" rot="0">
            <a:off x="12645043" y="3575874"/>
            <a:ext cx="2009676" cy="2009764"/>
          </a:xfrm>
          <a:custGeom>
            <a:avLst/>
            <a:gdLst/>
            <a:ahLst/>
            <a:cxnLst/>
            <a:rect r="r" b="b" t="t" l="l"/>
            <a:pathLst>
              <a:path h="2009764" w="2009676">
                <a:moveTo>
                  <a:pt x="0" y="0"/>
                </a:moveTo>
                <a:lnTo>
                  <a:pt x="2009676" y="0"/>
                </a:lnTo>
                <a:lnTo>
                  <a:pt x="2009676" y="2009764"/>
                </a:lnTo>
                <a:lnTo>
                  <a:pt x="0" y="2009764"/>
                </a:lnTo>
                <a:lnTo>
                  <a:pt x="0" y="0"/>
                </a:lnTo>
                <a:close/>
              </a:path>
            </a:pathLst>
          </a:custGeom>
          <a:blipFill>
            <a:blip r:embed="rId17"/>
            <a:stretch>
              <a:fillRect l="-28897" t="-8180" r="-31760" b="-12566"/>
            </a:stretch>
          </a:blipFill>
        </p:spPr>
      </p:sp>
      <p:sp>
        <p:nvSpPr>
          <p:cNvPr name="Freeform 17" id="17"/>
          <p:cNvSpPr/>
          <p:nvPr/>
        </p:nvSpPr>
        <p:spPr>
          <a:xfrm flipH="false" flipV="false" rot="0">
            <a:off x="8679069" y="3636093"/>
            <a:ext cx="3660581" cy="1962204"/>
          </a:xfrm>
          <a:custGeom>
            <a:avLst/>
            <a:gdLst/>
            <a:ahLst/>
            <a:cxnLst/>
            <a:rect r="r" b="b" t="t" l="l"/>
            <a:pathLst>
              <a:path h="1962204" w="3660581">
                <a:moveTo>
                  <a:pt x="0" y="0"/>
                </a:moveTo>
                <a:lnTo>
                  <a:pt x="3660581" y="0"/>
                </a:lnTo>
                <a:lnTo>
                  <a:pt x="3660581" y="1962203"/>
                </a:lnTo>
                <a:lnTo>
                  <a:pt x="0" y="1962203"/>
                </a:lnTo>
                <a:lnTo>
                  <a:pt x="0" y="0"/>
                </a:lnTo>
                <a:close/>
              </a:path>
            </a:pathLst>
          </a:custGeom>
          <a:blipFill>
            <a:blip r:embed="rId18"/>
            <a:stretch>
              <a:fillRect l="0" t="0" r="0" b="0"/>
            </a:stretch>
          </a:blipFill>
        </p:spPr>
      </p:sp>
      <p:sp>
        <p:nvSpPr>
          <p:cNvPr name="TextBox 18" id="18"/>
          <p:cNvSpPr txBox="true"/>
          <p:nvPr/>
        </p:nvSpPr>
        <p:spPr>
          <a:xfrm rot="0">
            <a:off x="772866" y="549275"/>
            <a:ext cx="16972847" cy="518160"/>
          </a:xfrm>
          <a:prstGeom prst="rect">
            <a:avLst/>
          </a:prstGeom>
        </p:spPr>
        <p:txBody>
          <a:bodyPr anchor="t" rtlCol="false" tIns="0" lIns="0" bIns="0" rIns="0">
            <a:spAutoFit/>
          </a:bodyPr>
          <a:lstStyle/>
          <a:p>
            <a:pPr>
              <a:lnSpc>
                <a:spcPts val="3900"/>
              </a:lnSpc>
            </a:pPr>
            <a:r>
              <a:rPr lang="en-US" sz="3900" u="sng">
                <a:solidFill>
                  <a:srgbClr val="047EC4"/>
                </a:solidFill>
                <a:latin typeface="TT Firs Neue Bold"/>
                <a:hlinkClick r:id="rId19" tooltip="https://www.sigmaassessmentsystems.com/great-leaders-have-strong-relationships/"/>
              </a:rPr>
              <a:t>16 CIVIL SOCIETY ORGANIZATIONS - PART OF INITIATIVE GROUP</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4226703" y="5812846"/>
            <a:ext cx="1571928" cy="0"/>
          </a:xfrm>
          <a:prstGeom prst="line">
            <a:avLst/>
          </a:prstGeom>
          <a:ln cap="flat" w="38100">
            <a:solidFill>
              <a:srgbClr val="000000"/>
            </a:solidFill>
            <a:prstDash val="sysDot"/>
            <a:headEnd type="none" len="sm" w="sm"/>
            <a:tailEnd type="none" len="sm" w="sm"/>
          </a:ln>
        </p:spPr>
      </p:sp>
      <p:sp>
        <p:nvSpPr>
          <p:cNvPr name="AutoShape 3" id="3"/>
          <p:cNvSpPr/>
          <p:nvPr/>
        </p:nvSpPr>
        <p:spPr>
          <a:xfrm>
            <a:off x="4226703" y="2229128"/>
            <a:ext cx="1571928" cy="0"/>
          </a:xfrm>
          <a:prstGeom prst="line">
            <a:avLst/>
          </a:prstGeom>
          <a:ln cap="flat" w="38100">
            <a:solidFill>
              <a:srgbClr val="000000"/>
            </a:solidFill>
            <a:prstDash val="sysDot"/>
            <a:headEnd type="none" len="sm" w="sm"/>
            <a:tailEnd type="none" len="sm" w="sm"/>
          </a:ln>
        </p:spPr>
      </p:sp>
      <p:sp>
        <p:nvSpPr>
          <p:cNvPr name="AutoShape 4" id="4"/>
          <p:cNvSpPr/>
          <p:nvPr/>
        </p:nvSpPr>
        <p:spPr>
          <a:xfrm>
            <a:off x="4226703" y="3399194"/>
            <a:ext cx="1571928" cy="0"/>
          </a:xfrm>
          <a:prstGeom prst="line">
            <a:avLst/>
          </a:prstGeom>
          <a:ln cap="flat" w="38100">
            <a:solidFill>
              <a:srgbClr val="000000"/>
            </a:solidFill>
            <a:prstDash val="sysDot"/>
            <a:headEnd type="none" len="sm" w="sm"/>
            <a:tailEnd type="none" len="sm" w="sm"/>
          </a:ln>
        </p:spPr>
      </p:sp>
      <p:sp>
        <p:nvSpPr>
          <p:cNvPr name="AutoShape 5" id="5"/>
          <p:cNvSpPr/>
          <p:nvPr/>
        </p:nvSpPr>
        <p:spPr>
          <a:xfrm>
            <a:off x="4226703" y="4625178"/>
            <a:ext cx="1571928" cy="0"/>
          </a:xfrm>
          <a:prstGeom prst="line">
            <a:avLst/>
          </a:prstGeom>
          <a:ln cap="flat" w="38100">
            <a:solidFill>
              <a:srgbClr val="000000"/>
            </a:solidFill>
            <a:prstDash val="sysDot"/>
            <a:headEnd type="none" len="sm" w="sm"/>
            <a:tailEnd type="none" len="sm" w="sm"/>
          </a:ln>
        </p:spPr>
      </p:sp>
      <p:grpSp>
        <p:nvGrpSpPr>
          <p:cNvPr name="Group 6" id="6"/>
          <p:cNvGrpSpPr/>
          <p:nvPr/>
        </p:nvGrpSpPr>
        <p:grpSpPr>
          <a:xfrm rot="0">
            <a:off x="3133677" y="-283503"/>
            <a:ext cx="10758757" cy="1075875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alpha val="19608"/>
              </a:srgbClr>
            </a:solidFill>
          </p:spPr>
        </p:sp>
        <p:sp>
          <p:nvSpPr>
            <p:cNvPr name="TextBox 8" id="8"/>
            <p:cNvSpPr txBox="true"/>
            <p:nvPr/>
          </p:nvSpPr>
          <p:spPr>
            <a:xfrm>
              <a:off x="76200" y="47625"/>
              <a:ext cx="660400" cy="688975"/>
            </a:xfrm>
            <a:prstGeom prst="rect">
              <a:avLst/>
            </a:prstGeom>
          </p:spPr>
          <p:txBody>
            <a:bodyPr anchor="ctr" rtlCol="false" tIns="50800" lIns="50800" bIns="50800" rIns="50800"/>
            <a:lstStyle/>
            <a:p>
              <a:pPr algn="ctr">
                <a:lnSpc>
                  <a:spcPts val="2240"/>
                </a:lnSpc>
              </a:pPr>
            </a:p>
          </p:txBody>
        </p:sp>
      </p:grpSp>
      <p:sp>
        <p:nvSpPr>
          <p:cNvPr name="AutoShape 9" id="9"/>
          <p:cNvSpPr/>
          <p:nvPr/>
        </p:nvSpPr>
        <p:spPr>
          <a:xfrm flipH="true" flipV="true">
            <a:off x="8216175" y="3409607"/>
            <a:ext cx="10090" cy="1214273"/>
          </a:xfrm>
          <a:prstGeom prst="line">
            <a:avLst/>
          </a:prstGeom>
          <a:ln cap="flat" w="38100">
            <a:solidFill>
              <a:srgbClr val="000000"/>
            </a:solidFill>
            <a:prstDash val="sysDot"/>
            <a:headEnd type="none" len="sm" w="sm"/>
            <a:tailEnd type="none" len="sm" w="sm"/>
          </a:ln>
        </p:spPr>
      </p:sp>
      <p:sp>
        <p:nvSpPr>
          <p:cNvPr name="AutoShape 10" id="10"/>
          <p:cNvSpPr/>
          <p:nvPr/>
        </p:nvSpPr>
        <p:spPr>
          <a:xfrm>
            <a:off x="4226703" y="7088154"/>
            <a:ext cx="1571928" cy="0"/>
          </a:xfrm>
          <a:prstGeom prst="line">
            <a:avLst/>
          </a:prstGeom>
          <a:ln cap="flat" w="38100">
            <a:solidFill>
              <a:srgbClr val="000000"/>
            </a:solidFill>
            <a:prstDash val="sysDot"/>
            <a:headEnd type="none" len="sm" w="sm"/>
            <a:tailEnd type="none" len="sm" w="sm"/>
          </a:ln>
        </p:spPr>
      </p:sp>
      <p:sp>
        <p:nvSpPr>
          <p:cNvPr name="AutoShape 11" id="11"/>
          <p:cNvSpPr/>
          <p:nvPr/>
        </p:nvSpPr>
        <p:spPr>
          <a:xfrm>
            <a:off x="4261877" y="1061080"/>
            <a:ext cx="1571799" cy="20180"/>
          </a:xfrm>
          <a:prstGeom prst="line">
            <a:avLst/>
          </a:prstGeom>
          <a:ln cap="flat" w="38100">
            <a:solidFill>
              <a:srgbClr val="000000"/>
            </a:solidFill>
            <a:prstDash val="sysDot"/>
            <a:headEnd type="none" len="sm" w="sm"/>
            <a:tailEnd type="none" len="sm" w="sm"/>
          </a:ln>
        </p:spPr>
      </p:sp>
      <p:sp>
        <p:nvSpPr>
          <p:cNvPr name="AutoShape 12" id="12"/>
          <p:cNvSpPr/>
          <p:nvPr/>
        </p:nvSpPr>
        <p:spPr>
          <a:xfrm>
            <a:off x="5799085" y="2665618"/>
            <a:ext cx="1571799" cy="20180"/>
          </a:xfrm>
          <a:prstGeom prst="line">
            <a:avLst/>
          </a:prstGeom>
          <a:ln cap="flat" w="38100">
            <a:solidFill>
              <a:srgbClr val="000000"/>
            </a:solidFill>
            <a:prstDash val="sysDot"/>
            <a:headEnd type="none" len="sm" w="sm"/>
            <a:tailEnd type="none" len="sm" w="sm"/>
          </a:ln>
        </p:spPr>
      </p:sp>
      <p:sp>
        <p:nvSpPr>
          <p:cNvPr name="AutoShape 13" id="13"/>
          <p:cNvSpPr/>
          <p:nvPr/>
        </p:nvSpPr>
        <p:spPr>
          <a:xfrm>
            <a:off x="9754911" y="2700532"/>
            <a:ext cx="1571928" cy="0"/>
          </a:xfrm>
          <a:prstGeom prst="line">
            <a:avLst/>
          </a:prstGeom>
          <a:ln cap="flat" w="38100">
            <a:solidFill>
              <a:srgbClr val="000000"/>
            </a:solidFill>
            <a:prstDash val="sysDot"/>
            <a:headEnd type="none" len="sm" w="sm"/>
            <a:tailEnd type="none" len="sm" w="sm"/>
          </a:ln>
        </p:spPr>
      </p:sp>
      <p:grpSp>
        <p:nvGrpSpPr>
          <p:cNvPr name="Group 14" id="14"/>
          <p:cNvGrpSpPr/>
          <p:nvPr/>
        </p:nvGrpSpPr>
        <p:grpSpPr>
          <a:xfrm rot="0">
            <a:off x="6746889" y="1899858"/>
            <a:ext cx="3033604" cy="1480285"/>
            <a:chOff x="0" y="0"/>
            <a:chExt cx="832851" cy="406400"/>
          </a:xfrm>
        </p:grpSpPr>
        <p:sp>
          <p:nvSpPr>
            <p:cNvPr name="Freeform 15" id="15"/>
            <p:cNvSpPr/>
            <p:nvPr/>
          </p:nvSpPr>
          <p:spPr>
            <a:xfrm flipH="false" flipV="false" rot="0">
              <a:off x="0" y="0"/>
              <a:ext cx="832851" cy="406400"/>
            </a:xfrm>
            <a:custGeom>
              <a:avLst/>
              <a:gdLst/>
              <a:ahLst/>
              <a:cxnLst/>
              <a:rect r="r" b="b" t="t" l="l"/>
              <a:pathLst>
                <a:path h="406400" w="832851">
                  <a:moveTo>
                    <a:pt x="629651" y="0"/>
                  </a:moveTo>
                  <a:cubicBezTo>
                    <a:pt x="741875" y="0"/>
                    <a:pt x="832851" y="90976"/>
                    <a:pt x="832851" y="203200"/>
                  </a:cubicBezTo>
                  <a:cubicBezTo>
                    <a:pt x="832851" y="315424"/>
                    <a:pt x="741875" y="406400"/>
                    <a:pt x="629651" y="406400"/>
                  </a:cubicBezTo>
                  <a:lnTo>
                    <a:pt x="203200" y="406400"/>
                  </a:lnTo>
                  <a:cubicBezTo>
                    <a:pt x="90976" y="406400"/>
                    <a:pt x="0" y="315424"/>
                    <a:pt x="0" y="203200"/>
                  </a:cubicBezTo>
                  <a:cubicBezTo>
                    <a:pt x="0" y="90976"/>
                    <a:pt x="90976" y="0"/>
                    <a:pt x="203200" y="0"/>
                  </a:cubicBezTo>
                  <a:close/>
                </a:path>
              </a:pathLst>
            </a:custGeom>
            <a:solidFill>
              <a:srgbClr val="0075B2"/>
            </a:solidFill>
          </p:spPr>
        </p:sp>
        <p:sp>
          <p:nvSpPr>
            <p:cNvPr name="TextBox 16" id="16"/>
            <p:cNvSpPr txBox="true"/>
            <p:nvPr/>
          </p:nvSpPr>
          <p:spPr>
            <a:xfrm>
              <a:off x="0" y="-28575"/>
              <a:ext cx="832851" cy="434975"/>
            </a:xfrm>
            <a:prstGeom prst="rect">
              <a:avLst/>
            </a:prstGeom>
          </p:spPr>
          <p:txBody>
            <a:bodyPr anchor="ctr" rtlCol="false" tIns="50800" lIns="50800" bIns="50800" rIns="50800"/>
            <a:lstStyle/>
            <a:p>
              <a:pPr algn="ctr">
                <a:lnSpc>
                  <a:spcPts val="2240"/>
                </a:lnSpc>
              </a:pPr>
            </a:p>
          </p:txBody>
        </p:sp>
      </p:grpSp>
      <p:grpSp>
        <p:nvGrpSpPr>
          <p:cNvPr name="Group 17" id="17"/>
          <p:cNvGrpSpPr/>
          <p:nvPr/>
        </p:nvGrpSpPr>
        <p:grpSpPr>
          <a:xfrm rot="0">
            <a:off x="10758555" y="1905297"/>
            <a:ext cx="3033604" cy="1480285"/>
            <a:chOff x="0" y="0"/>
            <a:chExt cx="832851" cy="406400"/>
          </a:xfrm>
        </p:grpSpPr>
        <p:sp>
          <p:nvSpPr>
            <p:cNvPr name="Freeform 18" id="18"/>
            <p:cNvSpPr/>
            <p:nvPr/>
          </p:nvSpPr>
          <p:spPr>
            <a:xfrm flipH="false" flipV="false" rot="0">
              <a:off x="0" y="0"/>
              <a:ext cx="832851" cy="406400"/>
            </a:xfrm>
            <a:custGeom>
              <a:avLst/>
              <a:gdLst/>
              <a:ahLst/>
              <a:cxnLst/>
              <a:rect r="r" b="b" t="t" l="l"/>
              <a:pathLst>
                <a:path h="406400" w="832851">
                  <a:moveTo>
                    <a:pt x="629651" y="0"/>
                  </a:moveTo>
                  <a:cubicBezTo>
                    <a:pt x="741875" y="0"/>
                    <a:pt x="832851" y="90976"/>
                    <a:pt x="832851" y="203200"/>
                  </a:cubicBezTo>
                  <a:cubicBezTo>
                    <a:pt x="832851" y="315424"/>
                    <a:pt x="741875" y="406400"/>
                    <a:pt x="629651" y="406400"/>
                  </a:cubicBezTo>
                  <a:lnTo>
                    <a:pt x="203200" y="406400"/>
                  </a:lnTo>
                  <a:cubicBezTo>
                    <a:pt x="90976" y="406400"/>
                    <a:pt x="0" y="315424"/>
                    <a:pt x="0" y="203200"/>
                  </a:cubicBezTo>
                  <a:cubicBezTo>
                    <a:pt x="0" y="90976"/>
                    <a:pt x="90976" y="0"/>
                    <a:pt x="203200" y="0"/>
                  </a:cubicBezTo>
                  <a:close/>
                </a:path>
              </a:pathLst>
            </a:custGeom>
            <a:solidFill>
              <a:srgbClr val="FFD734"/>
            </a:solidFill>
          </p:spPr>
        </p:sp>
        <p:sp>
          <p:nvSpPr>
            <p:cNvPr name="TextBox 19" id="19"/>
            <p:cNvSpPr txBox="true"/>
            <p:nvPr/>
          </p:nvSpPr>
          <p:spPr>
            <a:xfrm>
              <a:off x="0" y="-28575"/>
              <a:ext cx="832851" cy="434975"/>
            </a:xfrm>
            <a:prstGeom prst="rect">
              <a:avLst/>
            </a:prstGeom>
          </p:spPr>
          <p:txBody>
            <a:bodyPr anchor="ctr" rtlCol="false" tIns="50800" lIns="50800" bIns="50800" rIns="50800"/>
            <a:lstStyle/>
            <a:p>
              <a:pPr algn="ctr">
                <a:lnSpc>
                  <a:spcPts val="2240"/>
                </a:lnSpc>
              </a:pPr>
            </a:p>
          </p:txBody>
        </p:sp>
      </p:grpSp>
      <p:grpSp>
        <p:nvGrpSpPr>
          <p:cNvPr name="Group 20" id="20"/>
          <p:cNvGrpSpPr/>
          <p:nvPr/>
        </p:nvGrpSpPr>
        <p:grpSpPr>
          <a:xfrm rot="0">
            <a:off x="572877" y="627319"/>
            <a:ext cx="4712985" cy="745300"/>
            <a:chOff x="0" y="0"/>
            <a:chExt cx="1293911" cy="204616"/>
          </a:xfrm>
        </p:grpSpPr>
        <p:sp>
          <p:nvSpPr>
            <p:cNvPr name="Freeform 21" id="21"/>
            <p:cNvSpPr/>
            <p:nvPr/>
          </p:nvSpPr>
          <p:spPr>
            <a:xfrm flipH="false" flipV="false" rot="0">
              <a:off x="0" y="0"/>
              <a:ext cx="1293911" cy="204616"/>
            </a:xfrm>
            <a:custGeom>
              <a:avLst/>
              <a:gdLst/>
              <a:ahLst/>
              <a:cxnLst/>
              <a:rect r="r" b="b" t="t" l="l"/>
              <a:pathLst>
                <a:path h="204616" w="1293911">
                  <a:moveTo>
                    <a:pt x="1090711" y="0"/>
                  </a:moveTo>
                  <a:cubicBezTo>
                    <a:pt x="1202935" y="0"/>
                    <a:pt x="1293911" y="45805"/>
                    <a:pt x="1293911" y="102308"/>
                  </a:cubicBezTo>
                  <a:cubicBezTo>
                    <a:pt x="1293911" y="158811"/>
                    <a:pt x="1202935" y="204616"/>
                    <a:pt x="1090711"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22" id="22"/>
            <p:cNvSpPr txBox="true"/>
            <p:nvPr/>
          </p:nvSpPr>
          <p:spPr>
            <a:xfrm>
              <a:off x="0" y="-28575"/>
              <a:ext cx="1293911" cy="233191"/>
            </a:xfrm>
            <a:prstGeom prst="rect">
              <a:avLst/>
            </a:prstGeom>
          </p:spPr>
          <p:txBody>
            <a:bodyPr anchor="ctr" rtlCol="false" tIns="50800" lIns="50800" bIns="50800" rIns="50800"/>
            <a:lstStyle/>
            <a:p>
              <a:pPr algn="ctr">
                <a:lnSpc>
                  <a:spcPts val="2240"/>
                </a:lnSpc>
              </a:pPr>
            </a:p>
          </p:txBody>
        </p:sp>
      </p:grpSp>
      <p:grpSp>
        <p:nvGrpSpPr>
          <p:cNvPr name="Group 23" id="23"/>
          <p:cNvGrpSpPr/>
          <p:nvPr/>
        </p:nvGrpSpPr>
        <p:grpSpPr>
          <a:xfrm rot="0">
            <a:off x="572877" y="3026041"/>
            <a:ext cx="4712985" cy="745300"/>
            <a:chOff x="0" y="0"/>
            <a:chExt cx="1293911" cy="204616"/>
          </a:xfrm>
        </p:grpSpPr>
        <p:sp>
          <p:nvSpPr>
            <p:cNvPr name="Freeform 24" id="24"/>
            <p:cNvSpPr/>
            <p:nvPr/>
          </p:nvSpPr>
          <p:spPr>
            <a:xfrm flipH="false" flipV="false" rot="0">
              <a:off x="0" y="0"/>
              <a:ext cx="1293911" cy="204616"/>
            </a:xfrm>
            <a:custGeom>
              <a:avLst/>
              <a:gdLst/>
              <a:ahLst/>
              <a:cxnLst/>
              <a:rect r="r" b="b" t="t" l="l"/>
              <a:pathLst>
                <a:path h="204616" w="1293911">
                  <a:moveTo>
                    <a:pt x="1090711" y="0"/>
                  </a:moveTo>
                  <a:cubicBezTo>
                    <a:pt x="1202935" y="0"/>
                    <a:pt x="1293911" y="45805"/>
                    <a:pt x="1293911" y="102308"/>
                  </a:cubicBezTo>
                  <a:cubicBezTo>
                    <a:pt x="1293911" y="158811"/>
                    <a:pt x="1202935" y="204616"/>
                    <a:pt x="1090711"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25" id="25"/>
            <p:cNvSpPr txBox="true"/>
            <p:nvPr/>
          </p:nvSpPr>
          <p:spPr>
            <a:xfrm>
              <a:off x="0" y="-28575"/>
              <a:ext cx="1293911" cy="233191"/>
            </a:xfrm>
            <a:prstGeom prst="rect">
              <a:avLst/>
            </a:prstGeom>
          </p:spPr>
          <p:txBody>
            <a:bodyPr anchor="ctr" rtlCol="false" tIns="50800" lIns="50800" bIns="50800" rIns="50800"/>
            <a:lstStyle/>
            <a:p>
              <a:pPr algn="ctr">
                <a:lnSpc>
                  <a:spcPts val="2240"/>
                </a:lnSpc>
              </a:pPr>
            </a:p>
          </p:txBody>
        </p:sp>
      </p:grpSp>
      <p:grpSp>
        <p:nvGrpSpPr>
          <p:cNvPr name="Group 26" id="26"/>
          <p:cNvGrpSpPr/>
          <p:nvPr/>
        </p:nvGrpSpPr>
        <p:grpSpPr>
          <a:xfrm rot="0">
            <a:off x="572877" y="4225403"/>
            <a:ext cx="4712985" cy="745300"/>
            <a:chOff x="0" y="0"/>
            <a:chExt cx="1293911" cy="204616"/>
          </a:xfrm>
        </p:grpSpPr>
        <p:sp>
          <p:nvSpPr>
            <p:cNvPr name="Freeform 27" id="27"/>
            <p:cNvSpPr/>
            <p:nvPr/>
          </p:nvSpPr>
          <p:spPr>
            <a:xfrm flipH="false" flipV="false" rot="0">
              <a:off x="0" y="0"/>
              <a:ext cx="1293911" cy="204616"/>
            </a:xfrm>
            <a:custGeom>
              <a:avLst/>
              <a:gdLst/>
              <a:ahLst/>
              <a:cxnLst/>
              <a:rect r="r" b="b" t="t" l="l"/>
              <a:pathLst>
                <a:path h="204616" w="1293911">
                  <a:moveTo>
                    <a:pt x="1090711" y="0"/>
                  </a:moveTo>
                  <a:cubicBezTo>
                    <a:pt x="1202935" y="0"/>
                    <a:pt x="1293911" y="45805"/>
                    <a:pt x="1293911" y="102308"/>
                  </a:cubicBezTo>
                  <a:cubicBezTo>
                    <a:pt x="1293911" y="158811"/>
                    <a:pt x="1202935" y="204616"/>
                    <a:pt x="1090711"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28" id="28"/>
            <p:cNvSpPr txBox="true"/>
            <p:nvPr/>
          </p:nvSpPr>
          <p:spPr>
            <a:xfrm>
              <a:off x="0" y="-28575"/>
              <a:ext cx="1293911" cy="233191"/>
            </a:xfrm>
            <a:prstGeom prst="rect">
              <a:avLst/>
            </a:prstGeom>
          </p:spPr>
          <p:txBody>
            <a:bodyPr anchor="ctr" rtlCol="false" tIns="50800" lIns="50800" bIns="50800" rIns="50800"/>
            <a:lstStyle/>
            <a:p>
              <a:pPr algn="ctr">
                <a:lnSpc>
                  <a:spcPts val="2240"/>
                </a:lnSpc>
              </a:pPr>
            </a:p>
          </p:txBody>
        </p:sp>
      </p:grpSp>
      <p:grpSp>
        <p:nvGrpSpPr>
          <p:cNvPr name="Group 29" id="29"/>
          <p:cNvGrpSpPr/>
          <p:nvPr/>
        </p:nvGrpSpPr>
        <p:grpSpPr>
          <a:xfrm rot="0">
            <a:off x="572877" y="5424764"/>
            <a:ext cx="4712985" cy="745300"/>
            <a:chOff x="0" y="0"/>
            <a:chExt cx="1293911" cy="204616"/>
          </a:xfrm>
        </p:grpSpPr>
        <p:sp>
          <p:nvSpPr>
            <p:cNvPr name="Freeform 30" id="30"/>
            <p:cNvSpPr/>
            <p:nvPr/>
          </p:nvSpPr>
          <p:spPr>
            <a:xfrm flipH="false" flipV="false" rot="0">
              <a:off x="0" y="0"/>
              <a:ext cx="1293911" cy="204616"/>
            </a:xfrm>
            <a:custGeom>
              <a:avLst/>
              <a:gdLst/>
              <a:ahLst/>
              <a:cxnLst/>
              <a:rect r="r" b="b" t="t" l="l"/>
              <a:pathLst>
                <a:path h="204616" w="1293911">
                  <a:moveTo>
                    <a:pt x="1090711" y="0"/>
                  </a:moveTo>
                  <a:cubicBezTo>
                    <a:pt x="1202935" y="0"/>
                    <a:pt x="1293911" y="45805"/>
                    <a:pt x="1293911" y="102308"/>
                  </a:cubicBezTo>
                  <a:cubicBezTo>
                    <a:pt x="1293911" y="158811"/>
                    <a:pt x="1202935" y="204616"/>
                    <a:pt x="1090711"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31" id="31"/>
            <p:cNvSpPr txBox="true"/>
            <p:nvPr/>
          </p:nvSpPr>
          <p:spPr>
            <a:xfrm>
              <a:off x="0" y="-28575"/>
              <a:ext cx="1293911" cy="233191"/>
            </a:xfrm>
            <a:prstGeom prst="rect">
              <a:avLst/>
            </a:prstGeom>
          </p:spPr>
          <p:txBody>
            <a:bodyPr anchor="ctr" rtlCol="false" tIns="50800" lIns="50800" bIns="50800" rIns="50800"/>
            <a:lstStyle/>
            <a:p>
              <a:pPr algn="ctr">
                <a:lnSpc>
                  <a:spcPts val="2240"/>
                </a:lnSpc>
              </a:pPr>
            </a:p>
          </p:txBody>
        </p:sp>
      </p:grpSp>
      <p:grpSp>
        <p:nvGrpSpPr>
          <p:cNvPr name="Group 32" id="32"/>
          <p:cNvGrpSpPr/>
          <p:nvPr/>
        </p:nvGrpSpPr>
        <p:grpSpPr>
          <a:xfrm rot="0">
            <a:off x="572877" y="6624125"/>
            <a:ext cx="4712985" cy="745300"/>
            <a:chOff x="0" y="0"/>
            <a:chExt cx="1293911" cy="204616"/>
          </a:xfrm>
        </p:grpSpPr>
        <p:sp>
          <p:nvSpPr>
            <p:cNvPr name="Freeform 33" id="33"/>
            <p:cNvSpPr/>
            <p:nvPr/>
          </p:nvSpPr>
          <p:spPr>
            <a:xfrm flipH="false" flipV="false" rot="0">
              <a:off x="0" y="0"/>
              <a:ext cx="1293911" cy="204616"/>
            </a:xfrm>
            <a:custGeom>
              <a:avLst/>
              <a:gdLst/>
              <a:ahLst/>
              <a:cxnLst/>
              <a:rect r="r" b="b" t="t" l="l"/>
              <a:pathLst>
                <a:path h="204616" w="1293911">
                  <a:moveTo>
                    <a:pt x="1090711" y="0"/>
                  </a:moveTo>
                  <a:cubicBezTo>
                    <a:pt x="1202935" y="0"/>
                    <a:pt x="1293911" y="45805"/>
                    <a:pt x="1293911" y="102308"/>
                  </a:cubicBezTo>
                  <a:cubicBezTo>
                    <a:pt x="1293911" y="158811"/>
                    <a:pt x="1202935" y="204616"/>
                    <a:pt x="1090711"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34" id="34"/>
            <p:cNvSpPr txBox="true"/>
            <p:nvPr/>
          </p:nvSpPr>
          <p:spPr>
            <a:xfrm>
              <a:off x="0" y="-28575"/>
              <a:ext cx="1293911" cy="233191"/>
            </a:xfrm>
            <a:prstGeom prst="rect">
              <a:avLst/>
            </a:prstGeom>
          </p:spPr>
          <p:txBody>
            <a:bodyPr anchor="ctr" rtlCol="false" tIns="50800" lIns="50800" bIns="50800" rIns="50800"/>
            <a:lstStyle/>
            <a:p>
              <a:pPr algn="ctr">
                <a:lnSpc>
                  <a:spcPts val="2240"/>
                </a:lnSpc>
              </a:pPr>
            </a:p>
          </p:txBody>
        </p:sp>
      </p:grpSp>
      <p:grpSp>
        <p:nvGrpSpPr>
          <p:cNvPr name="Group 35" id="35"/>
          <p:cNvGrpSpPr/>
          <p:nvPr/>
        </p:nvGrpSpPr>
        <p:grpSpPr>
          <a:xfrm rot="0">
            <a:off x="572877" y="1826680"/>
            <a:ext cx="4712985" cy="745300"/>
            <a:chOff x="0" y="0"/>
            <a:chExt cx="1293911" cy="204616"/>
          </a:xfrm>
        </p:grpSpPr>
        <p:sp>
          <p:nvSpPr>
            <p:cNvPr name="Freeform 36" id="36"/>
            <p:cNvSpPr/>
            <p:nvPr/>
          </p:nvSpPr>
          <p:spPr>
            <a:xfrm flipH="false" flipV="false" rot="0">
              <a:off x="0" y="0"/>
              <a:ext cx="1293911" cy="204616"/>
            </a:xfrm>
            <a:custGeom>
              <a:avLst/>
              <a:gdLst/>
              <a:ahLst/>
              <a:cxnLst/>
              <a:rect r="r" b="b" t="t" l="l"/>
              <a:pathLst>
                <a:path h="204616" w="1293911">
                  <a:moveTo>
                    <a:pt x="1090711" y="0"/>
                  </a:moveTo>
                  <a:cubicBezTo>
                    <a:pt x="1202935" y="0"/>
                    <a:pt x="1293911" y="45805"/>
                    <a:pt x="1293911" y="102308"/>
                  </a:cubicBezTo>
                  <a:cubicBezTo>
                    <a:pt x="1293911" y="158811"/>
                    <a:pt x="1202935" y="204616"/>
                    <a:pt x="1090711" y="204616"/>
                  </a:cubicBezTo>
                  <a:lnTo>
                    <a:pt x="203200" y="204616"/>
                  </a:lnTo>
                  <a:cubicBezTo>
                    <a:pt x="90976" y="204616"/>
                    <a:pt x="0" y="158811"/>
                    <a:pt x="0" y="102308"/>
                  </a:cubicBezTo>
                  <a:cubicBezTo>
                    <a:pt x="0" y="45805"/>
                    <a:pt x="90976" y="0"/>
                    <a:pt x="203200" y="0"/>
                  </a:cubicBezTo>
                  <a:close/>
                </a:path>
              </a:pathLst>
            </a:custGeom>
            <a:solidFill>
              <a:srgbClr val="047EC4"/>
            </a:solidFill>
          </p:spPr>
        </p:sp>
        <p:sp>
          <p:nvSpPr>
            <p:cNvPr name="TextBox 37" id="37"/>
            <p:cNvSpPr txBox="true"/>
            <p:nvPr/>
          </p:nvSpPr>
          <p:spPr>
            <a:xfrm>
              <a:off x="0" y="-28575"/>
              <a:ext cx="1293911" cy="233191"/>
            </a:xfrm>
            <a:prstGeom prst="rect">
              <a:avLst/>
            </a:prstGeom>
          </p:spPr>
          <p:txBody>
            <a:bodyPr anchor="ctr" rtlCol="false" tIns="50800" lIns="50800" bIns="50800" rIns="50800"/>
            <a:lstStyle/>
            <a:p>
              <a:pPr algn="ctr">
                <a:lnSpc>
                  <a:spcPts val="2240"/>
                </a:lnSpc>
              </a:pPr>
            </a:p>
          </p:txBody>
        </p:sp>
      </p:grpSp>
      <p:sp>
        <p:nvSpPr>
          <p:cNvPr name="AutoShape 38" id="38"/>
          <p:cNvSpPr/>
          <p:nvPr/>
        </p:nvSpPr>
        <p:spPr>
          <a:xfrm flipV="true">
            <a:off x="5783898" y="1061182"/>
            <a:ext cx="29856" cy="5996807"/>
          </a:xfrm>
          <a:prstGeom prst="line">
            <a:avLst/>
          </a:prstGeom>
          <a:ln cap="flat" w="38100">
            <a:solidFill>
              <a:srgbClr val="000000"/>
            </a:solidFill>
            <a:prstDash val="sysDot"/>
            <a:headEnd type="none" len="sm" w="sm"/>
            <a:tailEnd type="none" len="sm" w="sm"/>
          </a:ln>
        </p:spPr>
      </p:sp>
      <p:grpSp>
        <p:nvGrpSpPr>
          <p:cNvPr name="Group 39" id="39"/>
          <p:cNvGrpSpPr/>
          <p:nvPr/>
        </p:nvGrpSpPr>
        <p:grpSpPr>
          <a:xfrm rot="0">
            <a:off x="6156563" y="4644228"/>
            <a:ext cx="4712985" cy="1187668"/>
            <a:chOff x="0" y="0"/>
            <a:chExt cx="1293911" cy="326064"/>
          </a:xfrm>
        </p:grpSpPr>
        <p:sp>
          <p:nvSpPr>
            <p:cNvPr name="Freeform 40" id="40"/>
            <p:cNvSpPr/>
            <p:nvPr/>
          </p:nvSpPr>
          <p:spPr>
            <a:xfrm flipH="false" flipV="false" rot="0">
              <a:off x="0" y="0"/>
              <a:ext cx="1293911" cy="326064"/>
            </a:xfrm>
            <a:custGeom>
              <a:avLst/>
              <a:gdLst/>
              <a:ahLst/>
              <a:cxnLst/>
              <a:rect r="r" b="b" t="t" l="l"/>
              <a:pathLst>
                <a:path h="326064" w="1293911">
                  <a:moveTo>
                    <a:pt x="1090711" y="0"/>
                  </a:moveTo>
                  <a:cubicBezTo>
                    <a:pt x="1202935" y="0"/>
                    <a:pt x="1293911" y="72992"/>
                    <a:pt x="1293911" y="163032"/>
                  </a:cubicBezTo>
                  <a:cubicBezTo>
                    <a:pt x="1293911" y="253072"/>
                    <a:pt x="1202935" y="326064"/>
                    <a:pt x="1090711" y="326064"/>
                  </a:cubicBezTo>
                  <a:lnTo>
                    <a:pt x="203200" y="326064"/>
                  </a:lnTo>
                  <a:cubicBezTo>
                    <a:pt x="90976" y="326064"/>
                    <a:pt x="0" y="253072"/>
                    <a:pt x="0" y="163032"/>
                  </a:cubicBezTo>
                  <a:cubicBezTo>
                    <a:pt x="0" y="72992"/>
                    <a:pt x="90976" y="0"/>
                    <a:pt x="203200" y="0"/>
                  </a:cubicBezTo>
                  <a:close/>
                </a:path>
              </a:pathLst>
            </a:custGeom>
            <a:solidFill>
              <a:srgbClr val="0075B2"/>
            </a:solidFill>
          </p:spPr>
        </p:sp>
        <p:sp>
          <p:nvSpPr>
            <p:cNvPr name="TextBox 41" id="41"/>
            <p:cNvSpPr txBox="true"/>
            <p:nvPr/>
          </p:nvSpPr>
          <p:spPr>
            <a:xfrm>
              <a:off x="0" y="-28575"/>
              <a:ext cx="1293911" cy="354639"/>
            </a:xfrm>
            <a:prstGeom prst="rect">
              <a:avLst/>
            </a:prstGeom>
          </p:spPr>
          <p:txBody>
            <a:bodyPr anchor="ctr" rtlCol="false" tIns="50800" lIns="50800" bIns="50800" rIns="50800"/>
            <a:lstStyle/>
            <a:p>
              <a:pPr algn="ctr">
                <a:lnSpc>
                  <a:spcPts val="2240"/>
                </a:lnSpc>
              </a:pPr>
            </a:p>
          </p:txBody>
        </p:sp>
      </p:grpSp>
      <p:grpSp>
        <p:nvGrpSpPr>
          <p:cNvPr name="Group 42" id="42"/>
          <p:cNvGrpSpPr/>
          <p:nvPr/>
        </p:nvGrpSpPr>
        <p:grpSpPr>
          <a:xfrm rot="0">
            <a:off x="12169850" y="4455178"/>
            <a:ext cx="3086100" cy="3086100"/>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B2C7"/>
            </a:solidFill>
          </p:spPr>
        </p:sp>
        <p:sp>
          <p:nvSpPr>
            <p:cNvPr name="TextBox 44" id="44"/>
            <p:cNvSpPr txBox="true"/>
            <p:nvPr/>
          </p:nvSpPr>
          <p:spPr>
            <a:xfrm>
              <a:off x="76200" y="47625"/>
              <a:ext cx="660400" cy="688975"/>
            </a:xfrm>
            <a:prstGeom prst="rect">
              <a:avLst/>
            </a:prstGeom>
          </p:spPr>
          <p:txBody>
            <a:bodyPr anchor="ctr" rtlCol="false" tIns="50800" lIns="50800" bIns="50800" rIns="50800"/>
            <a:lstStyle/>
            <a:p>
              <a:pPr algn="ctr">
                <a:lnSpc>
                  <a:spcPts val="2372"/>
                </a:lnSpc>
              </a:pPr>
            </a:p>
          </p:txBody>
        </p:sp>
      </p:grpSp>
      <p:sp>
        <p:nvSpPr>
          <p:cNvPr name="TextBox 45" id="45"/>
          <p:cNvSpPr txBox="true"/>
          <p:nvPr/>
        </p:nvSpPr>
        <p:spPr>
          <a:xfrm rot="0">
            <a:off x="10840973" y="2405181"/>
            <a:ext cx="280574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НАГЛЯДОВА РАДА/</a:t>
            </a:r>
          </a:p>
          <a:p>
            <a:pPr algn="ctr">
              <a:lnSpc>
                <a:spcPts val="2372"/>
              </a:lnSpc>
            </a:pPr>
            <a:r>
              <a:rPr lang="en-US" sz="1694">
                <a:solidFill>
                  <a:srgbClr val="FFFFFF"/>
                </a:solidFill>
                <a:latin typeface="Canva Sans 2 Bold"/>
              </a:rPr>
              <a:t>SUPERVISORY BOARD</a:t>
            </a:r>
          </a:p>
        </p:txBody>
      </p:sp>
      <p:sp>
        <p:nvSpPr>
          <p:cNvPr name="TextBox 46" id="46"/>
          <p:cNvSpPr txBox="true"/>
          <p:nvPr/>
        </p:nvSpPr>
        <p:spPr>
          <a:xfrm rot="0">
            <a:off x="749877" y="711051"/>
            <a:ext cx="435898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TextBox 47" id="47"/>
          <p:cNvSpPr txBox="true"/>
          <p:nvPr/>
        </p:nvSpPr>
        <p:spPr>
          <a:xfrm rot="0">
            <a:off x="749877" y="3109773"/>
            <a:ext cx="435898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 work groups</a:t>
            </a:r>
          </a:p>
        </p:txBody>
      </p:sp>
      <p:sp>
        <p:nvSpPr>
          <p:cNvPr name="TextBox 48" id="48"/>
          <p:cNvSpPr txBox="true"/>
          <p:nvPr/>
        </p:nvSpPr>
        <p:spPr>
          <a:xfrm rot="0">
            <a:off x="749877" y="4309135"/>
            <a:ext cx="435898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 РОБОЧА ГРУПА/</a:t>
            </a:r>
          </a:p>
          <a:p>
            <a:pPr algn="ctr">
              <a:lnSpc>
                <a:spcPts val="2372"/>
              </a:lnSpc>
            </a:pPr>
            <a:r>
              <a:rPr lang="en-US" sz="1694">
                <a:solidFill>
                  <a:srgbClr val="FFFFFF"/>
                </a:solidFill>
                <a:latin typeface="Canva Sans 2 Bold"/>
              </a:rPr>
              <a:t>work groups</a:t>
            </a:r>
          </a:p>
        </p:txBody>
      </p:sp>
      <p:sp>
        <p:nvSpPr>
          <p:cNvPr name="TextBox 49" id="49"/>
          <p:cNvSpPr txBox="true"/>
          <p:nvPr/>
        </p:nvSpPr>
        <p:spPr>
          <a:xfrm rot="0">
            <a:off x="749877" y="5508496"/>
            <a:ext cx="435898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 РОБОЧА ГРУПА/</a:t>
            </a:r>
          </a:p>
          <a:p>
            <a:pPr algn="ctr">
              <a:lnSpc>
                <a:spcPts val="2372"/>
              </a:lnSpc>
            </a:pPr>
            <a:r>
              <a:rPr lang="en-US" sz="1694">
                <a:solidFill>
                  <a:srgbClr val="FFFFFF"/>
                </a:solidFill>
                <a:latin typeface="Canva Sans 2 Bold"/>
              </a:rPr>
              <a:t>work groups</a:t>
            </a:r>
          </a:p>
        </p:txBody>
      </p:sp>
      <p:sp>
        <p:nvSpPr>
          <p:cNvPr name="TextBox 50" id="50"/>
          <p:cNvSpPr txBox="true"/>
          <p:nvPr/>
        </p:nvSpPr>
        <p:spPr>
          <a:xfrm rot="0">
            <a:off x="749877" y="6707857"/>
            <a:ext cx="435898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 РОБОЧА ГРУПА/</a:t>
            </a:r>
          </a:p>
          <a:p>
            <a:pPr algn="ctr">
              <a:lnSpc>
                <a:spcPts val="2372"/>
              </a:lnSpc>
            </a:pPr>
            <a:r>
              <a:rPr lang="en-US" sz="1694">
                <a:solidFill>
                  <a:srgbClr val="FFFFFF"/>
                </a:solidFill>
                <a:latin typeface="Canva Sans 2 Bold"/>
              </a:rPr>
              <a:t>work groups</a:t>
            </a:r>
          </a:p>
        </p:txBody>
      </p:sp>
      <p:sp>
        <p:nvSpPr>
          <p:cNvPr name="TextBox 51" id="51"/>
          <p:cNvSpPr txBox="true"/>
          <p:nvPr/>
        </p:nvSpPr>
        <p:spPr>
          <a:xfrm rot="0">
            <a:off x="749877" y="1910412"/>
            <a:ext cx="435898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РОБОЧА ГРУПА/</a:t>
            </a:r>
          </a:p>
          <a:p>
            <a:pPr algn="ctr">
              <a:lnSpc>
                <a:spcPts val="2372"/>
              </a:lnSpc>
            </a:pPr>
            <a:r>
              <a:rPr lang="en-US" sz="1694">
                <a:solidFill>
                  <a:srgbClr val="FFFFFF"/>
                </a:solidFill>
                <a:latin typeface="Canva Sans 2 Bold"/>
              </a:rPr>
              <a:t>work groups</a:t>
            </a:r>
          </a:p>
        </p:txBody>
      </p:sp>
      <p:sp>
        <p:nvSpPr>
          <p:cNvPr name="TextBox 52" id="52"/>
          <p:cNvSpPr txBox="true"/>
          <p:nvPr/>
        </p:nvSpPr>
        <p:spPr>
          <a:xfrm rot="0">
            <a:off x="6793123" y="2370597"/>
            <a:ext cx="2805745" cy="576072"/>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СЕКРЕТАРІАТ</a:t>
            </a:r>
          </a:p>
          <a:p>
            <a:pPr algn="ctr">
              <a:lnSpc>
                <a:spcPts val="2372"/>
              </a:lnSpc>
            </a:pPr>
            <a:r>
              <a:rPr lang="en-US" sz="1694">
                <a:solidFill>
                  <a:srgbClr val="FFFFFF"/>
                </a:solidFill>
                <a:latin typeface="Canva Sans 2 Bold"/>
              </a:rPr>
              <a:t>SECRETARIAT</a:t>
            </a:r>
          </a:p>
        </p:txBody>
      </p:sp>
      <p:sp>
        <p:nvSpPr>
          <p:cNvPr name="TextBox 53" id="53"/>
          <p:cNvSpPr txBox="true"/>
          <p:nvPr/>
        </p:nvSpPr>
        <p:spPr>
          <a:xfrm rot="0">
            <a:off x="6933592" y="936209"/>
            <a:ext cx="2660198"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Направляє АУ ОГС/</a:t>
            </a:r>
          </a:p>
          <a:p>
            <a:pPr algn="ctr">
              <a:lnSpc>
                <a:spcPts val="2966"/>
              </a:lnSpc>
            </a:pPr>
            <a:r>
              <a:rPr lang="en-US" sz="2118">
                <a:solidFill>
                  <a:srgbClr val="047EC4"/>
                </a:solidFill>
                <a:latin typeface="Canva Sans 2 Bold"/>
              </a:rPr>
              <a:t>Guides the AU CSOs</a:t>
            </a:r>
          </a:p>
        </p:txBody>
      </p:sp>
      <p:sp>
        <p:nvSpPr>
          <p:cNvPr name="TextBox 54" id="54"/>
          <p:cNvSpPr txBox="true"/>
          <p:nvPr/>
        </p:nvSpPr>
        <p:spPr>
          <a:xfrm rot="0">
            <a:off x="11195259" y="926684"/>
            <a:ext cx="2490556"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Очолює АУ ОГС/</a:t>
            </a:r>
          </a:p>
          <a:p>
            <a:pPr algn="ctr">
              <a:lnSpc>
                <a:spcPts val="2966"/>
              </a:lnSpc>
            </a:pPr>
            <a:r>
              <a:rPr lang="en-US" sz="2118">
                <a:solidFill>
                  <a:srgbClr val="047EC4"/>
                </a:solidFill>
                <a:latin typeface="Canva Sans 2 Bold"/>
              </a:rPr>
              <a:t>Leads the AU CSOs</a:t>
            </a:r>
          </a:p>
        </p:txBody>
      </p:sp>
      <p:sp>
        <p:nvSpPr>
          <p:cNvPr name="TextBox 55" id="55"/>
          <p:cNvSpPr txBox="true"/>
          <p:nvPr/>
        </p:nvSpPr>
        <p:spPr>
          <a:xfrm rot="0">
            <a:off x="572877" y="7664304"/>
            <a:ext cx="4969996"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Проводить роботу за напрямками/</a:t>
            </a:r>
          </a:p>
          <a:p>
            <a:pPr algn="ctr">
              <a:lnSpc>
                <a:spcPts val="2966"/>
              </a:lnSpc>
            </a:pPr>
            <a:r>
              <a:rPr lang="en-US" sz="2118">
                <a:solidFill>
                  <a:srgbClr val="047EC4"/>
                </a:solidFill>
                <a:latin typeface="Canva Sans 2 Bold"/>
              </a:rPr>
              <a:t>Carries out the work</a:t>
            </a:r>
          </a:p>
        </p:txBody>
      </p:sp>
      <p:sp>
        <p:nvSpPr>
          <p:cNvPr name="TextBox 56" id="56"/>
          <p:cNvSpPr txBox="true"/>
          <p:nvPr/>
        </p:nvSpPr>
        <p:spPr>
          <a:xfrm rot="0">
            <a:off x="5581827" y="7678704"/>
            <a:ext cx="5586436" cy="730962"/>
          </a:xfrm>
          <a:prstGeom prst="rect">
            <a:avLst/>
          </a:prstGeom>
        </p:spPr>
        <p:txBody>
          <a:bodyPr anchor="t" rtlCol="false" tIns="0" lIns="0" bIns="0" rIns="0">
            <a:spAutoFit/>
          </a:bodyPr>
          <a:lstStyle/>
          <a:p>
            <a:pPr algn="ctr">
              <a:lnSpc>
                <a:spcPts val="2966"/>
              </a:lnSpc>
            </a:pPr>
            <a:r>
              <a:rPr lang="en-US" sz="2118">
                <a:solidFill>
                  <a:srgbClr val="0075B2"/>
                </a:solidFill>
                <a:latin typeface="Canva Sans 2 Bold"/>
              </a:rPr>
              <a:t>ЧЛЕНИ АУ ОГС/</a:t>
            </a:r>
          </a:p>
          <a:p>
            <a:pPr algn="ctr">
              <a:lnSpc>
                <a:spcPts val="2966"/>
              </a:lnSpc>
            </a:pPr>
            <a:r>
              <a:rPr lang="en-US" sz="2118">
                <a:solidFill>
                  <a:srgbClr val="0075B2"/>
                </a:solidFill>
                <a:latin typeface="Canva Sans 2 Bold"/>
              </a:rPr>
              <a:t>AU CSOS MEMBERS</a:t>
            </a:r>
          </a:p>
        </p:txBody>
      </p:sp>
      <p:sp>
        <p:nvSpPr>
          <p:cNvPr name="TextBox 57" id="57"/>
          <p:cNvSpPr txBox="true"/>
          <p:nvPr/>
        </p:nvSpPr>
        <p:spPr>
          <a:xfrm rot="0">
            <a:off x="7110183" y="4946020"/>
            <a:ext cx="2805745"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РЕГІОНАЛЬНІ ХАБИ/</a:t>
            </a:r>
          </a:p>
          <a:p>
            <a:pPr algn="ctr">
              <a:lnSpc>
                <a:spcPts val="2372"/>
              </a:lnSpc>
            </a:pPr>
            <a:r>
              <a:rPr lang="en-US" sz="1694">
                <a:solidFill>
                  <a:srgbClr val="FFFFFF"/>
                </a:solidFill>
                <a:latin typeface="Canva Sans 2 Bold"/>
              </a:rPr>
              <a:t>LOCAL FOCAL POINTS </a:t>
            </a:r>
          </a:p>
        </p:txBody>
      </p:sp>
      <p:sp>
        <p:nvSpPr>
          <p:cNvPr name="TextBox 58" id="58"/>
          <p:cNvSpPr txBox="true"/>
          <p:nvPr/>
        </p:nvSpPr>
        <p:spPr>
          <a:xfrm rot="0">
            <a:off x="6782126" y="5995601"/>
            <a:ext cx="3185836"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Зв'язок з регіонами/</a:t>
            </a:r>
          </a:p>
          <a:p>
            <a:pPr algn="ctr">
              <a:lnSpc>
                <a:spcPts val="2966"/>
              </a:lnSpc>
            </a:pPr>
            <a:r>
              <a:rPr lang="en-US" sz="2118">
                <a:solidFill>
                  <a:srgbClr val="047EC4"/>
                </a:solidFill>
                <a:latin typeface="Canva Sans 2 Bold"/>
              </a:rPr>
              <a:t>Сonnection with regions</a:t>
            </a:r>
          </a:p>
        </p:txBody>
      </p:sp>
      <p:sp>
        <p:nvSpPr>
          <p:cNvPr name="TextBox 59" id="59"/>
          <p:cNvSpPr txBox="true"/>
          <p:nvPr/>
        </p:nvSpPr>
        <p:spPr>
          <a:xfrm rot="0">
            <a:off x="12110484" y="5698562"/>
            <a:ext cx="3150662" cy="570756"/>
          </a:xfrm>
          <a:prstGeom prst="rect">
            <a:avLst/>
          </a:prstGeom>
        </p:spPr>
        <p:txBody>
          <a:bodyPr anchor="t" rtlCol="false" tIns="0" lIns="0" bIns="0" rIns="0">
            <a:spAutoFit/>
          </a:bodyPr>
          <a:lstStyle/>
          <a:p>
            <a:pPr algn="ctr">
              <a:lnSpc>
                <a:spcPts val="2372"/>
              </a:lnSpc>
            </a:pPr>
            <a:r>
              <a:rPr lang="en-US" sz="1694">
                <a:solidFill>
                  <a:srgbClr val="FFFFFF"/>
                </a:solidFill>
                <a:latin typeface="Canva Sans 2 Bold"/>
              </a:rPr>
              <a:t>КОНСУЛЬТАТИВНІ ГРУПИ/</a:t>
            </a:r>
          </a:p>
          <a:p>
            <a:pPr algn="ctr">
              <a:lnSpc>
                <a:spcPts val="2372"/>
              </a:lnSpc>
            </a:pPr>
            <a:r>
              <a:rPr lang="en-US" sz="1694">
                <a:solidFill>
                  <a:srgbClr val="FFFFFF"/>
                </a:solidFill>
                <a:latin typeface="Canva Sans 2 Bold"/>
              </a:rPr>
              <a:t>ADVISORY GROUPS</a:t>
            </a:r>
          </a:p>
        </p:txBody>
      </p:sp>
      <p:sp>
        <p:nvSpPr>
          <p:cNvPr name="TextBox 60" id="60"/>
          <p:cNvSpPr txBox="true"/>
          <p:nvPr/>
        </p:nvSpPr>
        <p:spPr>
          <a:xfrm rot="0">
            <a:off x="12035038" y="7750988"/>
            <a:ext cx="3886635"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Консалтинг стейкхолдерів/</a:t>
            </a:r>
          </a:p>
          <a:p>
            <a:pPr algn="ctr">
              <a:lnSpc>
                <a:spcPts val="2966"/>
              </a:lnSpc>
            </a:pPr>
            <a:r>
              <a:rPr lang="en-US" sz="2118">
                <a:solidFill>
                  <a:srgbClr val="047EC4"/>
                </a:solidFill>
                <a:latin typeface="Canva Sans 2 Bold"/>
              </a:rPr>
              <a:t>stakeholder consulting</a:t>
            </a:r>
          </a:p>
        </p:txBody>
      </p:sp>
      <p:sp>
        <p:nvSpPr>
          <p:cNvPr name="TextBox 61" id="61"/>
          <p:cNvSpPr txBox="true"/>
          <p:nvPr/>
        </p:nvSpPr>
        <p:spPr>
          <a:xfrm rot="0">
            <a:off x="5932615" y="8565794"/>
            <a:ext cx="4884860" cy="730962"/>
          </a:xfrm>
          <a:prstGeom prst="rect">
            <a:avLst/>
          </a:prstGeom>
        </p:spPr>
        <p:txBody>
          <a:bodyPr anchor="t" rtlCol="false" tIns="0" lIns="0" bIns="0" rIns="0">
            <a:spAutoFit/>
          </a:bodyPr>
          <a:lstStyle/>
          <a:p>
            <a:pPr algn="ctr">
              <a:lnSpc>
                <a:spcPts val="2966"/>
              </a:lnSpc>
            </a:pPr>
            <a:r>
              <a:rPr lang="en-US" sz="2118">
                <a:solidFill>
                  <a:srgbClr val="047EC4"/>
                </a:solidFill>
                <a:latin typeface="Canva Sans 2 Bold"/>
              </a:rPr>
              <a:t>Перед ким підзвітна АУ ОГС/</a:t>
            </a:r>
          </a:p>
          <a:p>
            <a:pPr algn="ctr">
              <a:lnSpc>
                <a:spcPts val="2966"/>
              </a:lnSpc>
            </a:pPr>
            <a:r>
              <a:rPr lang="en-US" sz="2118">
                <a:solidFill>
                  <a:srgbClr val="047EC4"/>
                </a:solidFill>
                <a:latin typeface="Canva Sans 2 Bold"/>
              </a:rPr>
              <a:t>To whom is the AU CSOs accountable</a:t>
            </a:r>
          </a:p>
        </p:txBody>
      </p:sp>
      <p:sp>
        <p:nvSpPr>
          <p:cNvPr name="TextBox 62" id="62"/>
          <p:cNvSpPr txBox="true"/>
          <p:nvPr/>
        </p:nvSpPr>
        <p:spPr>
          <a:xfrm rot="0">
            <a:off x="14368684" y="551119"/>
            <a:ext cx="3489495" cy="2794000"/>
          </a:xfrm>
          <a:prstGeom prst="rect">
            <a:avLst/>
          </a:prstGeom>
        </p:spPr>
        <p:txBody>
          <a:bodyPr anchor="t" rtlCol="false" tIns="0" lIns="0" bIns="0" rIns="0">
            <a:spAutoFit/>
          </a:bodyPr>
          <a:lstStyle/>
          <a:p>
            <a:pPr algn="ctr">
              <a:lnSpc>
                <a:spcPts val="5599"/>
              </a:lnSpc>
            </a:pPr>
            <a:r>
              <a:rPr lang="en-US" sz="3999">
                <a:solidFill>
                  <a:srgbClr val="047EC4"/>
                </a:solidFill>
                <a:latin typeface="Canva Sans 2"/>
              </a:rPr>
              <a:t>Alliance </a:t>
            </a:r>
          </a:p>
          <a:p>
            <a:pPr algn="ctr">
              <a:lnSpc>
                <a:spcPts val="5599"/>
              </a:lnSpc>
            </a:pPr>
            <a:r>
              <a:rPr lang="en-US" sz="3999">
                <a:solidFill>
                  <a:srgbClr val="047EC4"/>
                </a:solidFill>
                <a:latin typeface="Canva Sans 2"/>
              </a:rPr>
              <a:t>of Ukrainian CSOs structure</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77616" y="1597031"/>
            <a:ext cx="17133351" cy="7875905"/>
          </a:xfrm>
          <a:prstGeom prst="rect">
            <a:avLst/>
          </a:prstGeom>
        </p:spPr>
        <p:txBody>
          <a:bodyPr anchor="t" rtlCol="false" tIns="0" lIns="0" bIns="0" rIns="0">
            <a:spAutoFit/>
          </a:bodyPr>
          <a:lstStyle/>
          <a:p>
            <a:pPr>
              <a:lnSpc>
                <a:spcPts val="4030"/>
              </a:lnSpc>
            </a:pPr>
            <a:r>
              <a:rPr lang="en-US" sz="3100">
                <a:solidFill>
                  <a:srgbClr val="047EC4"/>
                </a:solidFill>
                <a:latin typeface="TT Commons Pro"/>
              </a:rPr>
              <a:t>1. Recruitment of support staff for the</a:t>
            </a:r>
            <a:r>
              <a:rPr lang="en-US" sz="3100">
                <a:solidFill>
                  <a:srgbClr val="047EC4"/>
                </a:solidFill>
                <a:latin typeface="TT Commons Pro Bold"/>
              </a:rPr>
              <a:t> Alliance of Ukrainian Civil Society Organizations secretariat</a:t>
            </a:r>
            <a:r>
              <a:rPr lang="en-US" sz="3100">
                <a:solidFill>
                  <a:srgbClr val="047EC4"/>
                </a:solidFill>
                <a:latin typeface="TT Commons Pro"/>
              </a:rPr>
              <a:t>. Launched Oct. 1 &amp; ongoing</a:t>
            </a:r>
            <a:r>
              <a:rPr lang="en-US" sz="3100">
                <a:solidFill>
                  <a:srgbClr val="047EC4"/>
                </a:solidFill>
                <a:latin typeface="TT Commons Pro Bold"/>
              </a:rPr>
              <a:t> </a:t>
            </a:r>
            <a:r>
              <a:rPr lang="en-US" sz="3100">
                <a:solidFill>
                  <a:srgbClr val="047EC4"/>
                </a:solidFill>
                <a:latin typeface="TT Commons Pro"/>
              </a:rPr>
              <a:t>(Ukrainian Red Cross lead).</a:t>
            </a:r>
          </a:p>
          <a:p>
            <a:pPr>
              <a:lnSpc>
                <a:spcPts val="1299"/>
              </a:lnSpc>
            </a:pPr>
          </a:p>
          <a:p>
            <a:pPr>
              <a:lnSpc>
                <a:spcPts val="4030"/>
              </a:lnSpc>
            </a:pPr>
            <a:r>
              <a:rPr lang="en-US" sz="3100">
                <a:solidFill>
                  <a:srgbClr val="047EC4"/>
                </a:solidFill>
                <a:latin typeface="TT Commons Pro"/>
              </a:rPr>
              <a:t>2. Development and approval of the guiding </a:t>
            </a:r>
            <a:r>
              <a:rPr lang="en-US" sz="3100">
                <a:solidFill>
                  <a:srgbClr val="047EC4"/>
                </a:solidFill>
                <a:latin typeface="TT Commons Pro Bold"/>
              </a:rPr>
              <a:t>Bylaws </a:t>
            </a:r>
            <a:r>
              <a:rPr lang="en-US" sz="3100">
                <a:solidFill>
                  <a:srgbClr val="047EC4"/>
                </a:solidFill>
                <a:latin typeface="TT Commons Pro"/>
              </a:rPr>
              <a:t>of the Alliance of UA CSOs. Ongoing. (Caritas Ukraine legal staff lead).</a:t>
            </a:r>
          </a:p>
          <a:p>
            <a:pPr>
              <a:lnSpc>
                <a:spcPts val="1299"/>
              </a:lnSpc>
            </a:pPr>
          </a:p>
          <a:p>
            <a:pPr>
              <a:lnSpc>
                <a:spcPts val="4030"/>
              </a:lnSpc>
            </a:pPr>
            <a:r>
              <a:rPr lang="en-US" sz="3100">
                <a:solidFill>
                  <a:srgbClr val="047EC4"/>
                </a:solidFill>
                <a:latin typeface="TT Commons Pro"/>
              </a:rPr>
              <a:t>3. Launch of </a:t>
            </a:r>
            <a:r>
              <a:rPr lang="en-US" sz="3100">
                <a:solidFill>
                  <a:srgbClr val="047EC4"/>
                </a:solidFill>
                <a:latin typeface="TT Commons Pro Bold"/>
              </a:rPr>
              <a:t>working groups</a:t>
            </a:r>
            <a:r>
              <a:rPr lang="en-US" sz="3100">
                <a:solidFill>
                  <a:srgbClr val="047EC4"/>
                </a:solidFill>
                <a:latin typeface="TT Commons Pro"/>
              </a:rPr>
              <a:t>:</a:t>
            </a:r>
          </a:p>
          <a:p>
            <a:pPr algn="just" marL="669296" indent="-334648" lvl="1">
              <a:lnSpc>
                <a:spcPts val="4030"/>
              </a:lnSpc>
              <a:buFont typeface="Arial"/>
              <a:buChar char="•"/>
            </a:pPr>
            <a:r>
              <a:rPr lang="en-US" sz="3100">
                <a:solidFill>
                  <a:srgbClr val="047EC4"/>
                </a:solidFill>
                <a:latin typeface="TT Commons Pro"/>
              </a:rPr>
              <a:t>Advocacy</a:t>
            </a:r>
          </a:p>
          <a:p>
            <a:pPr algn="just" marL="669296" indent="-334648" lvl="1">
              <a:lnSpc>
                <a:spcPts val="4030"/>
              </a:lnSpc>
              <a:buFont typeface="Arial"/>
              <a:buChar char="•"/>
            </a:pPr>
            <a:r>
              <a:rPr lang="en-US" sz="3100">
                <a:solidFill>
                  <a:srgbClr val="047EC4"/>
                </a:solidFill>
                <a:latin typeface="TT Commons Pro"/>
              </a:rPr>
              <a:t>Quality of partnership </a:t>
            </a:r>
          </a:p>
          <a:p>
            <a:pPr algn="just">
              <a:lnSpc>
                <a:spcPts val="1299"/>
              </a:lnSpc>
            </a:pPr>
          </a:p>
          <a:p>
            <a:pPr>
              <a:lnSpc>
                <a:spcPts val="4030"/>
              </a:lnSpc>
            </a:pPr>
            <a:r>
              <a:rPr lang="en-US" sz="3100">
                <a:solidFill>
                  <a:srgbClr val="047EC4"/>
                </a:solidFill>
                <a:latin typeface="TT Commons Pro"/>
              </a:rPr>
              <a:t>4</a:t>
            </a:r>
            <a:r>
              <a:rPr lang="en-US" sz="3100">
                <a:solidFill>
                  <a:srgbClr val="047EC4"/>
                </a:solidFill>
                <a:latin typeface="TT Commons Pro"/>
              </a:rPr>
              <a:t>. </a:t>
            </a:r>
            <a:r>
              <a:rPr lang="en-US" sz="3100">
                <a:solidFill>
                  <a:srgbClr val="047EC4"/>
                </a:solidFill>
                <a:latin typeface="TT Commons Pro Bold"/>
              </a:rPr>
              <a:t>Membership Criteria</a:t>
            </a:r>
            <a:r>
              <a:rPr lang="en-US" sz="3100">
                <a:solidFill>
                  <a:srgbClr val="047EC4"/>
                </a:solidFill>
                <a:latin typeface="TT Commons Pro"/>
              </a:rPr>
              <a:t> - door for new organizations will be opened after organizing all the workprocesses (spring 2024). (Caritas Ukraine legal staff lead).</a:t>
            </a:r>
          </a:p>
          <a:p>
            <a:pPr>
              <a:lnSpc>
                <a:spcPts val="1299"/>
              </a:lnSpc>
            </a:pPr>
          </a:p>
          <a:p>
            <a:pPr>
              <a:lnSpc>
                <a:spcPts val="4030"/>
              </a:lnSpc>
            </a:pPr>
            <a:r>
              <a:rPr lang="en-US" sz="3100">
                <a:solidFill>
                  <a:srgbClr val="047EC4"/>
                </a:solidFill>
                <a:latin typeface="TT Commons Pro"/>
              </a:rPr>
              <a:t>5</a:t>
            </a:r>
            <a:r>
              <a:rPr lang="en-US" sz="3100">
                <a:solidFill>
                  <a:srgbClr val="047EC4"/>
                </a:solidFill>
                <a:latin typeface="TT Commons Pro"/>
              </a:rPr>
              <a:t>. Panel discussion around the Alliance UA CSOs and the culture of partnership in Ukraine at the ISAR Ednannia </a:t>
            </a:r>
            <a:r>
              <a:rPr lang="en-US" sz="3100">
                <a:solidFill>
                  <a:srgbClr val="047EC4"/>
                </a:solidFill>
                <a:latin typeface="TT Commons Pro Bold"/>
              </a:rPr>
              <a:t>Civil society development forum</a:t>
            </a:r>
            <a:r>
              <a:rPr lang="en-US" sz="3100">
                <a:solidFill>
                  <a:srgbClr val="047EC4"/>
                </a:solidFill>
                <a:latin typeface="TT Commons Pro"/>
              </a:rPr>
              <a:t> (December, 5).</a:t>
            </a:r>
          </a:p>
          <a:p>
            <a:pPr>
              <a:lnSpc>
                <a:spcPts val="1299"/>
              </a:lnSpc>
            </a:pPr>
          </a:p>
          <a:p>
            <a:pPr>
              <a:lnSpc>
                <a:spcPts val="4030"/>
              </a:lnSpc>
            </a:pPr>
            <a:r>
              <a:rPr lang="en-US" sz="3100">
                <a:solidFill>
                  <a:srgbClr val="047EC4"/>
                </a:solidFill>
                <a:latin typeface="TT Commons Pro"/>
              </a:rPr>
              <a:t>6</a:t>
            </a:r>
            <a:r>
              <a:rPr lang="en-US" sz="3100">
                <a:solidFill>
                  <a:srgbClr val="047EC4"/>
                </a:solidFill>
                <a:latin typeface="TT Commons Pro"/>
              </a:rPr>
              <a:t>. Launch of Conference Series in the regions, as the </a:t>
            </a:r>
            <a:r>
              <a:rPr lang="en-US" sz="3100">
                <a:solidFill>
                  <a:srgbClr val="047EC4"/>
                </a:solidFill>
                <a:latin typeface="TT Commons Pro Bold"/>
              </a:rPr>
              <a:t>first step in setting up regional hubs</a:t>
            </a:r>
            <a:r>
              <a:rPr lang="en-US" sz="3100">
                <a:solidFill>
                  <a:srgbClr val="047EC4"/>
                </a:solidFill>
                <a:latin typeface="TT Commons Pro"/>
              </a:rPr>
              <a:t> (tentive January – February). Identification of leaders and existing platforms in the regions that can be supported in the future.</a:t>
            </a:r>
          </a:p>
        </p:txBody>
      </p:sp>
      <p:sp>
        <p:nvSpPr>
          <p:cNvPr name="TextBox 3" id="3"/>
          <p:cNvSpPr txBox="true"/>
          <p:nvPr/>
        </p:nvSpPr>
        <p:spPr>
          <a:xfrm rot="0">
            <a:off x="677616" y="565144"/>
            <a:ext cx="16932768" cy="1069987"/>
          </a:xfrm>
          <a:prstGeom prst="rect">
            <a:avLst/>
          </a:prstGeom>
        </p:spPr>
        <p:txBody>
          <a:bodyPr anchor="t" rtlCol="false" tIns="0" lIns="0" bIns="0" rIns="0">
            <a:spAutoFit/>
          </a:bodyPr>
          <a:lstStyle/>
          <a:p>
            <a:pPr>
              <a:lnSpc>
                <a:spcPts val="8000"/>
              </a:lnSpc>
            </a:pPr>
            <a:r>
              <a:rPr lang="en-US" sz="8000">
                <a:solidFill>
                  <a:srgbClr val="047EC4"/>
                </a:solidFill>
                <a:latin typeface="TT Firs Neue"/>
              </a:rPr>
              <a:t>NEXT STEPS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000147" y="1635131"/>
            <a:ext cx="7610236" cy="3571248"/>
          </a:xfrm>
          <a:custGeom>
            <a:avLst/>
            <a:gdLst/>
            <a:ahLst/>
            <a:cxnLst/>
            <a:rect r="r" b="b" t="t" l="l"/>
            <a:pathLst>
              <a:path h="3571248" w="7610236">
                <a:moveTo>
                  <a:pt x="0" y="0"/>
                </a:moveTo>
                <a:lnTo>
                  <a:pt x="7610237" y="0"/>
                </a:lnTo>
                <a:lnTo>
                  <a:pt x="7610237" y="3571248"/>
                </a:lnTo>
                <a:lnTo>
                  <a:pt x="0" y="3571248"/>
                </a:lnTo>
                <a:lnTo>
                  <a:pt x="0" y="0"/>
                </a:lnTo>
                <a:close/>
              </a:path>
            </a:pathLst>
          </a:custGeom>
          <a:blipFill>
            <a:blip r:embed="rId2"/>
            <a:stretch>
              <a:fillRect l="0" t="-50056" r="0" b="-9767"/>
            </a:stretch>
          </a:blipFill>
        </p:spPr>
      </p:sp>
      <p:sp>
        <p:nvSpPr>
          <p:cNvPr name="Freeform 3" id="3"/>
          <p:cNvSpPr/>
          <p:nvPr/>
        </p:nvSpPr>
        <p:spPr>
          <a:xfrm flipH="false" flipV="false" rot="0">
            <a:off x="10000147" y="5410551"/>
            <a:ext cx="7610236" cy="4081434"/>
          </a:xfrm>
          <a:custGeom>
            <a:avLst/>
            <a:gdLst/>
            <a:ahLst/>
            <a:cxnLst/>
            <a:rect r="r" b="b" t="t" l="l"/>
            <a:pathLst>
              <a:path h="4081434" w="7610236">
                <a:moveTo>
                  <a:pt x="0" y="0"/>
                </a:moveTo>
                <a:lnTo>
                  <a:pt x="7610237" y="0"/>
                </a:lnTo>
                <a:lnTo>
                  <a:pt x="7610237" y="4081435"/>
                </a:lnTo>
                <a:lnTo>
                  <a:pt x="0" y="4081435"/>
                </a:lnTo>
                <a:lnTo>
                  <a:pt x="0" y="0"/>
                </a:lnTo>
                <a:close/>
              </a:path>
            </a:pathLst>
          </a:custGeom>
          <a:blipFill>
            <a:blip r:embed="rId3"/>
            <a:stretch>
              <a:fillRect l="0" t="0" r="0" b="-39844"/>
            </a:stretch>
          </a:blipFill>
        </p:spPr>
      </p:sp>
      <p:sp>
        <p:nvSpPr>
          <p:cNvPr name="TextBox 4" id="4"/>
          <p:cNvSpPr txBox="true"/>
          <p:nvPr/>
        </p:nvSpPr>
        <p:spPr>
          <a:xfrm rot="0">
            <a:off x="677616" y="1597031"/>
            <a:ext cx="8852128" cy="8056880"/>
          </a:xfrm>
          <a:prstGeom prst="rect">
            <a:avLst/>
          </a:prstGeom>
        </p:spPr>
        <p:txBody>
          <a:bodyPr anchor="t" rtlCol="false" tIns="0" lIns="0" bIns="0" rIns="0">
            <a:spAutoFit/>
          </a:bodyPr>
          <a:lstStyle/>
          <a:p>
            <a:pPr>
              <a:lnSpc>
                <a:spcPts val="4030"/>
              </a:lnSpc>
            </a:pPr>
            <a:r>
              <a:rPr lang="en-US" sz="3100">
                <a:solidFill>
                  <a:srgbClr val="047EC4"/>
                </a:solidFill>
                <a:latin typeface="TT Commons Pro"/>
              </a:rPr>
              <a:t>7. Development of a </a:t>
            </a:r>
            <a:r>
              <a:rPr lang="en-US" sz="3100">
                <a:solidFill>
                  <a:srgbClr val="047EC4"/>
                </a:solidFill>
                <a:latin typeface="TT Commons Pro Bold"/>
              </a:rPr>
              <a:t>Localization strategy for Ukraine</a:t>
            </a:r>
            <a:r>
              <a:rPr lang="en-US" sz="3100">
                <a:solidFill>
                  <a:srgbClr val="047EC4"/>
                </a:solidFill>
                <a:latin typeface="TT Commons Pro"/>
              </a:rPr>
              <a:t>, in cooperation with UN OCHA, NGO Platform, with support at HCT level: </a:t>
            </a:r>
          </a:p>
          <a:p>
            <a:pPr>
              <a:lnSpc>
                <a:spcPts val="1299"/>
              </a:lnSpc>
            </a:pPr>
          </a:p>
          <a:p>
            <a:pPr>
              <a:lnSpc>
                <a:spcPts val="4030"/>
              </a:lnSpc>
            </a:pPr>
            <a:r>
              <a:rPr lang="en-US" sz="3100">
                <a:solidFill>
                  <a:srgbClr val="047EC4"/>
                </a:solidFill>
                <a:latin typeface="TT Commons Pro Bold"/>
              </a:rPr>
              <a:t>5-year strategy and Strategic plan for 1 yea</a:t>
            </a:r>
            <a:r>
              <a:rPr lang="en-US" sz="3100">
                <a:solidFill>
                  <a:srgbClr val="047EC4"/>
                </a:solidFill>
                <a:latin typeface="TT Commons Pro"/>
              </a:rPr>
              <a:t>r - retreat – tentative dates (December 14-15). NGORC, NNLPD, Caritas Ukraine, ISAR Ednannia, East Europe Foundation preparation.</a:t>
            </a:r>
          </a:p>
          <a:p>
            <a:pPr>
              <a:lnSpc>
                <a:spcPts val="1300"/>
              </a:lnSpc>
            </a:pPr>
          </a:p>
          <a:p>
            <a:pPr>
              <a:lnSpc>
                <a:spcPts val="4030"/>
              </a:lnSpc>
            </a:pPr>
            <a:r>
              <a:rPr lang="en-US" sz="3100">
                <a:solidFill>
                  <a:srgbClr val="047EC4"/>
                </a:solidFill>
                <a:latin typeface="TT Commons Pro"/>
              </a:rPr>
              <a:t>C</a:t>
            </a:r>
            <a:r>
              <a:rPr lang="en-US" sz="3100">
                <a:solidFill>
                  <a:srgbClr val="047EC4"/>
                </a:solidFill>
                <a:latin typeface="TT Commons Pro"/>
              </a:rPr>
              <a:t>onsultations with the Government, the scientific community, and the private sector around localization (before the event).</a:t>
            </a:r>
          </a:p>
          <a:p>
            <a:pPr>
              <a:lnSpc>
                <a:spcPts val="1299"/>
              </a:lnSpc>
            </a:pPr>
          </a:p>
          <a:p>
            <a:pPr>
              <a:lnSpc>
                <a:spcPts val="4030"/>
              </a:lnSpc>
            </a:pPr>
            <a:r>
              <a:rPr lang="en-US" sz="3100">
                <a:solidFill>
                  <a:srgbClr val="047EC4"/>
                </a:solidFill>
                <a:latin typeface="TT Commons Pro"/>
              </a:rPr>
              <a:t>8</a:t>
            </a:r>
            <a:r>
              <a:rPr lang="en-US" sz="3100">
                <a:solidFill>
                  <a:srgbClr val="047EC4"/>
                </a:solidFill>
                <a:latin typeface="TT Commons Pro"/>
              </a:rPr>
              <a:t>. Meetings with additional stakeholders to present the draft localization strategy and gather feedback: </a:t>
            </a:r>
          </a:p>
          <a:p>
            <a:pPr marL="669296" indent="-334648" lvl="1">
              <a:lnSpc>
                <a:spcPts val="4030"/>
              </a:lnSpc>
              <a:buFont typeface="Arial"/>
              <a:buChar char="•"/>
            </a:pPr>
            <a:r>
              <a:rPr lang="en-US" sz="3100">
                <a:solidFill>
                  <a:srgbClr val="047EC4"/>
                </a:solidFill>
                <a:latin typeface="TT Commons Pro"/>
              </a:rPr>
              <a:t>with the </a:t>
            </a:r>
            <a:r>
              <a:rPr lang="en-US" sz="3100">
                <a:solidFill>
                  <a:srgbClr val="047EC4"/>
                </a:solidFill>
                <a:latin typeface="TT Commons Pro Bold"/>
              </a:rPr>
              <a:t>Government of Ukraine;</a:t>
            </a:r>
          </a:p>
          <a:p>
            <a:pPr marL="669296" indent="-334648" lvl="1">
              <a:lnSpc>
                <a:spcPts val="4030"/>
              </a:lnSpc>
              <a:buFont typeface="Arial"/>
              <a:buChar char="•"/>
            </a:pPr>
            <a:r>
              <a:rPr lang="en-US" sz="3100">
                <a:solidFill>
                  <a:srgbClr val="047EC4"/>
                </a:solidFill>
                <a:latin typeface="TT Commons Pro"/>
              </a:rPr>
              <a:t>with a </a:t>
            </a:r>
            <a:r>
              <a:rPr lang="en-US" sz="3100">
                <a:solidFill>
                  <a:srgbClr val="047EC4"/>
                </a:solidFill>
                <a:latin typeface="TT Commons Pro Bold"/>
              </a:rPr>
              <a:t>wide circle of institutional donors</a:t>
            </a:r>
            <a:r>
              <a:rPr lang="en-US" sz="3100">
                <a:solidFill>
                  <a:srgbClr val="047EC4"/>
                </a:solidFill>
                <a:latin typeface="TT Commons Pro"/>
              </a:rPr>
              <a:t> (December - January).</a:t>
            </a:r>
          </a:p>
        </p:txBody>
      </p:sp>
      <p:sp>
        <p:nvSpPr>
          <p:cNvPr name="TextBox 5" id="5"/>
          <p:cNvSpPr txBox="true"/>
          <p:nvPr/>
        </p:nvSpPr>
        <p:spPr>
          <a:xfrm rot="0">
            <a:off x="677616" y="565144"/>
            <a:ext cx="16932768" cy="1069987"/>
          </a:xfrm>
          <a:prstGeom prst="rect">
            <a:avLst/>
          </a:prstGeom>
        </p:spPr>
        <p:txBody>
          <a:bodyPr anchor="t" rtlCol="false" tIns="0" lIns="0" bIns="0" rIns="0">
            <a:spAutoFit/>
          </a:bodyPr>
          <a:lstStyle/>
          <a:p>
            <a:pPr>
              <a:lnSpc>
                <a:spcPts val="8000"/>
              </a:lnSpc>
            </a:pPr>
            <a:r>
              <a:rPr lang="en-US" sz="8000">
                <a:solidFill>
                  <a:srgbClr val="047EC4"/>
                </a:solidFill>
                <a:latin typeface="TT Firs Neue"/>
              </a:rPr>
              <a:t>NEXT STEPS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DAFj4sNRmiQ</dc:identifier>
  <dcterms:modified xsi:type="dcterms:W3CDTF">2011-08-01T06:04:30Z</dcterms:modified>
  <cp:revision>1</cp:revision>
  <dc:title>Locally led response in Ukraine</dc:title>
</cp:coreProperties>
</file>