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B848"/>
    <a:srgbClr val="4E0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>
        <p:scale>
          <a:sx n="101" d="100"/>
          <a:sy n="101" d="100"/>
        </p:scale>
        <p:origin x="1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20E74-1A21-5743-B982-4DC136BA3E85}" type="datetimeFigureOut">
              <a:rPr lang="en-US" smtClean="0"/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6391-9035-8840-9FB6-08A102F84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84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82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6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66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85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42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1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1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35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3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687E-23C2-4221-A7DC-1D309B24DDD4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834B-F755-4132-BA26-6CF6ADC49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9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sv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4.svg"/><Relationship Id="rId8" Type="http://schemas.openxmlformats.org/officeDocument/2006/relationships/image" Target="../media/image11.png"/><Relationship Id="rId9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2.sv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4.svg"/><Relationship Id="rId8" Type="http://schemas.openxmlformats.org/officeDocument/2006/relationships/image" Target="../media/image11.png"/><Relationship Id="rId9" Type="http://schemas.openxmlformats.org/officeDocument/2006/relationships/image" Target="../media/image16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20.svg"/><Relationship Id="rId9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sv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9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"/>
          <a:stretch/>
        </p:blipFill>
        <p:spPr>
          <a:xfrm>
            <a:off x="592" y="50800"/>
            <a:ext cx="12190815" cy="6807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428"/>
            <a:ext cx="1219081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4F1535-C4BF-44A2-B788-2233AFDAA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F7C5A7-986F-4B92-BEB4-C3A34DC3E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0"/>
            <a:ext cx="452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45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428"/>
            <a:ext cx="1219081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4F1535-C4BF-44A2-B788-2233AFDAA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F7C5A7-986F-4B92-BEB4-C3A34DC3E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503767"/>
            <a:ext cx="4216400" cy="56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60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39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360" y="1465001"/>
            <a:ext cx="737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Інша сторона медалі</a:t>
            </a:r>
            <a:endParaRPr lang="ru-RU" sz="40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593" y="2964526"/>
            <a:ext cx="57129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ми маємо продукт, який користується популярністю, ми отримали гроші від донора, але ніхто не йде по </a:t>
            </a:r>
            <a:r>
              <a:rPr lang="uk-UA" sz="1600" dirty="0" smtClean="0"/>
              <a:t>нього.</a:t>
            </a:r>
          </a:p>
          <a:p>
            <a:endParaRPr lang="uk-UA" sz="1600" dirty="0"/>
          </a:p>
          <a:p>
            <a:r>
              <a:rPr lang="uk-UA" sz="1600" dirty="0"/>
              <a:t>після закінчення грантових коштів створений в </a:t>
            </a:r>
            <a:r>
              <a:rPr lang="uk-UA" sz="1600" dirty="0" err="1"/>
              <a:t>проєкті</a:t>
            </a:r>
            <a:r>
              <a:rPr lang="uk-UA" sz="1600" dirty="0"/>
              <a:t> сервіс/продукт не приносить коштів чи сталих нематеріальних </a:t>
            </a:r>
            <a:r>
              <a:rPr lang="uk-UA" sz="1600" dirty="0" smtClean="0"/>
              <a:t>переваг.</a:t>
            </a: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0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790" y="1998401"/>
            <a:ext cx="73799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м</a:t>
            </a:r>
            <a:r>
              <a:rPr lang="uk-UA" sz="4000" dirty="0" smtClean="0"/>
              <a:t>ають бути </a:t>
            </a:r>
            <a:r>
              <a:rPr lang="uk-UA" sz="4000" u="sng" dirty="0" smtClean="0"/>
              <a:t>не окремі клієнти</a:t>
            </a:r>
            <a:r>
              <a:rPr lang="uk-UA" sz="4000" dirty="0" smtClean="0"/>
              <a:t>, а клієнтський ряд: донори, клієнти, користувачі, </a:t>
            </a:r>
            <a:r>
              <a:rPr lang="uk-UA" sz="4000" dirty="0" err="1" smtClean="0"/>
              <a:t>бенефіціари</a:t>
            </a:r>
            <a:r>
              <a:rPr lang="uk-UA" sz="4000" dirty="0" smtClean="0"/>
              <a:t>, місцеве самоврядування, партнери</a:t>
            </a:r>
            <a:r>
              <a:rPr lang="mr-IN" sz="4000" dirty="0" smtClean="0"/>
              <a:t>…</a:t>
            </a:r>
            <a:endParaRPr lang="uk-UA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1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39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360" y="1465001"/>
            <a:ext cx="737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Аналіз та постійний пошук відповідей на потрібні питання</a:t>
            </a:r>
            <a:endParaRPr lang="ru-RU" sz="40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593" y="2964526"/>
            <a:ext cx="5712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1600" dirty="0" smtClean="0"/>
              <a:t>Аналіз ринку та контексту</a:t>
            </a:r>
          </a:p>
          <a:p>
            <a:pPr marL="285750" indent="-285750">
              <a:buFontTx/>
              <a:buChar char="-"/>
            </a:pPr>
            <a:r>
              <a:rPr lang="uk-UA" sz="1600" dirty="0" smtClean="0"/>
              <a:t>Аналіз клієнтського ряду</a:t>
            </a:r>
          </a:p>
          <a:p>
            <a:pPr marL="285750" indent="-285750">
              <a:buFontTx/>
              <a:buChar char="-"/>
            </a:pPr>
            <a:r>
              <a:rPr lang="uk-UA" sz="1600" dirty="0" smtClean="0"/>
              <a:t>Аналіз сильних сторін зараз та в майбутньому</a:t>
            </a:r>
          </a:p>
          <a:p>
            <a:pPr marL="285750" indent="-285750">
              <a:buFontTx/>
              <a:buChar char="-"/>
            </a:pPr>
            <a:r>
              <a:rPr lang="uk-UA" sz="1600" dirty="0" smtClean="0"/>
              <a:t>Комунікації </a:t>
            </a:r>
          </a:p>
          <a:p>
            <a:pPr marL="285750" indent="-285750">
              <a:buFontTx/>
              <a:buChar char="-"/>
            </a:pPr>
            <a:r>
              <a:rPr lang="uk-UA" sz="1600" dirty="0" err="1" smtClean="0"/>
              <a:t>П</a:t>
            </a:r>
            <a:r>
              <a:rPr lang="bg-BG" sz="1600" dirty="0" err="1" smtClean="0"/>
              <a:t>итання</a:t>
            </a:r>
            <a:r>
              <a:rPr lang="bg-BG" sz="1600" dirty="0" smtClean="0"/>
              <a:t> </a:t>
            </a:r>
            <a:r>
              <a:rPr lang="bg-BG" sz="1600" dirty="0" err="1" smtClean="0"/>
              <a:t>для</a:t>
            </a:r>
            <a:r>
              <a:rPr lang="bg-BG" sz="1600" dirty="0" smtClean="0"/>
              <a:t> </a:t>
            </a:r>
            <a:r>
              <a:rPr lang="bg-BG" sz="1600" dirty="0" err="1" smtClean="0"/>
              <a:t>командної</a:t>
            </a:r>
            <a:r>
              <a:rPr lang="bg-BG" sz="1600" dirty="0" smtClean="0"/>
              <a:t> </a:t>
            </a:r>
            <a:r>
              <a:rPr lang="bg-BG" sz="1600" dirty="0" err="1" smtClean="0"/>
              <a:t>розробки</a:t>
            </a:r>
            <a:r>
              <a:rPr lang="bg-BG" sz="1600" dirty="0" smtClean="0"/>
              <a:t> </a:t>
            </a:r>
            <a:r>
              <a:rPr lang="mr-IN" sz="1600" dirty="0" smtClean="0"/>
              <a:t>–</a:t>
            </a:r>
            <a:r>
              <a:rPr lang="bg-BG" sz="1600" dirty="0" smtClean="0"/>
              <a:t> </a:t>
            </a:r>
            <a:r>
              <a:rPr lang="bg-BG" sz="1600" dirty="0" err="1" smtClean="0"/>
              <a:t>щотижня</a:t>
            </a:r>
            <a:r>
              <a:rPr lang="bg-BG" sz="1600" dirty="0"/>
              <a:t>.</a:t>
            </a:r>
            <a:endParaRPr lang="uk-UA" sz="1600" dirty="0" smtClean="0"/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1CFD2A-192C-4D1F-924A-6813DBAE094B}"/>
              </a:ext>
            </a:extLst>
          </p:cNvPr>
          <p:cNvSpPr txBox="1"/>
          <p:nvPr/>
        </p:nvSpPr>
        <p:spPr>
          <a:xfrm>
            <a:off x="4318838" y="3105834"/>
            <a:ext cx="307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err="1" smtClean="0"/>
              <a:t>П</a:t>
            </a:r>
            <a:r>
              <a:rPr lang="uk-UA" sz="3600" b="1" i="1" dirty="0" smtClean="0"/>
              <a:t> </a:t>
            </a:r>
            <a:r>
              <a:rPr lang="uk-UA" sz="3600" b="1" i="1" dirty="0" err="1" smtClean="0"/>
              <a:t>И</a:t>
            </a:r>
            <a:r>
              <a:rPr lang="uk-UA" sz="3600" b="1" i="1" dirty="0" smtClean="0"/>
              <a:t> </a:t>
            </a:r>
            <a:r>
              <a:rPr lang="uk-UA" sz="3600" b="1" i="1" dirty="0" err="1" smtClean="0"/>
              <a:t>Т</a:t>
            </a:r>
            <a:r>
              <a:rPr lang="uk-UA" sz="3600" b="1" i="1" dirty="0" smtClean="0"/>
              <a:t> А </a:t>
            </a:r>
            <a:r>
              <a:rPr lang="uk-UA" sz="3600" b="1" i="1" dirty="0" err="1" smtClean="0"/>
              <a:t>Н</a:t>
            </a:r>
            <a:r>
              <a:rPr lang="uk-UA" sz="3600" b="1" i="1" dirty="0" smtClean="0"/>
              <a:t> </a:t>
            </a:r>
            <a:r>
              <a:rPr lang="uk-UA" sz="3600" b="1" i="1" dirty="0" err="1" smtClean="0"/>
              <a:t>Н</a:t>
            </a:r>
            <a:r>
              <a:rPr lang="uk-UA" sz="3600" b="1" i="1" dirty="0" smtClean="0"/>
              <a:t> Я</a:t>
            </a:r>
            <a:endParaRPr lang="ru-RU" sz="3600" b="1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D37452-2EA2-4B2B-B99F-57B2D842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0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D51B7D8-B5B9-4876-97EA-F4FF19358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11" y="1362996"/>
            <a:ext cx="5353938" cy="40154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93097D4-E8CD-44A1-B38C-019D630B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5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9"/>
            <a:ext cx="121908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328" y="1217134"/>
            <a:ext cx="9294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P</a:t>
            </a:r>
            <a:r>
              <a:rPr lang="uk-UA" sz="4500" dirty="0" err="1" smtClean="0">
                <a:solidFill>
                  <a:srgbClr val="54B848"/>
                </a:solidFill>
                <a:latin typeface="NAMU 1750" panose="00000400000000000000" pitchFamily="2" charset="0"/>
              </a:rPr>
              <a:t>ro</a:t>
            </a:r>
            <a:r>
              <a:rPr lang="uk-UA" sz="45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 </a:t>
            </a:r>
            <a:r>
              <a:rPr lang="uk-UA" sz="4500" dirty="0" err="1" smtClean="0">
                <a:solidFill>
                  <a:srgbClr val="54B848"/>
                </a:solidFill>
                <a:latin typeface="NAMU 1750" panose="00000400000000000000" pitchFamily="2" charset="0"/>
              </a:rPr>
              <a:t>Women</a:t>
            </a:r>
            <a:r>
              <a:rPr lang="uk-UA" sz="45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 UA</a:t>
            </a:r>
          </a:p>
          <a:p>
            <a:r>
              <a:rPr lang="uk-UA" sz="45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ДЯКУЄ ЗА УВАГУ!</a:t>
            </a:r>
            <a:endParaRPr lang="ru-RU" sz="45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228" y="3129626"/>
            <a:ext cx="4818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Відкриті до партнерства, спільних </a:t>
            </a:r>
            <a:r>
              <a:rPr lang="uk-UA" sz="1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проєктів</a:t>
            </a:r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та підсилення України разом.</a:t>
            </a:r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uk-UA" sz="16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Інстаграм</a:t>
            </a:r>
            <a:r>
              <a:rPr lang="uk-UA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комунікацій:</a:t>
            </a:r>
          </a:p>
          <a:p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@PRO.WOMEN.UA</a:t>
            </a:r>
          </a:p>
          <a:p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673E82-1393-41EF-8B8A-D8CCCDCB1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77500" y="153277"/>
            <a:ext cx="1458912" cy="870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C0EA89-EC6E-4B02-BE5C-460A12E49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6341" y="1363425"/>
            <a:ext cx="3372281" cy="41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790" y="1998401"/>
            <a:ext cx="737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Стратегія монетизації послуг ГО</a:t>
            </a:r>
            <a:endParaRPr lang="ru-RU" sz="40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5946" y="3739226"/>
            <a:ext cx="5712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rgbClr val="4E0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а</a:t>
            </a:r>
            <a:r>
              <a:rPr lang="uk-UA" sz="1600" dirty="0" smtClean="0">
                <a:solidFill>
                  <a:srgbClr val="4E0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 як команді ГО розробити свій конкурентний продукт?</a:t>
            </a: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45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D51B7D8-B5B9-4876-97EA-F4FF19358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11" y="1362996"/>
            <a:ext cx="5353938" cy="40154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93097D4-E8CD-44A1-B38C-019D630B5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55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9"/>
            <a:ext cx="121908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228" y="456211"/>
            <a:ext cx="9294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dirty="0" smtClean="0">
                <a:solidFill>
                  <a:srgbClr val="54B848"/>
                </a:solidFill>
                <a:latin typeface="NAMU 1750" panose="00000400000000000000" pitchFamily="2" charset="0"/>
              </a:rPr>
              <a:t>ПРО НАС</a:t>
            </a:r>
            <a:endParaRPr lang="ru-RU" sz="45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228" y="2151726"/>
            <a:ext cx="4818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 PRO WOMEN UA</a:t>
            </a:r>
          </a:p>
          <a:p>
            <a:r>
              <a:rPr lang="uk-UA" sz="1600" dirty="0">
                <a:solidFill>
                  <a:schemeClr val="bg1"/>
                </a:solidFill>
              </a:rPr>
              <a:t>українська спільнота жінок в бізнесі, кар'єрі та </a:t>
            </a:r>
            <a:r>
              <a:rPr lang="uk-UA" sz="1600" dirty="0" err="1">
                <a:solidFill>
                  <a:schemeClr val="bg1"/>
                </a:solidFill>
              </a:rPr>
              <a:t>саморозвиту</a:t>
            </a:r>
            <a:r>
              <a:rPr lang="uk-UA" sz="16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uk-UA" sz="1600" dirty="0">
                <a:solidFill>
                  <a:schemeClr val="bg1"/>
                </a:solidFill>
              </a:rPr>
              <a:t>Місія - підтримувати та розвивати в Україні культуру жіночого підприємництва та лідерства</a:t>
            </a:r>
            <a:r>
              <a:rPr lang="uk-UA" sz="1600" dirty="0" smtClean="0">
                <a:solidFill>
                  <a:schemeClr val="bg1"/>
                </a:solidFill>
              </a:rPr>
              <a:t>.</a:t>
            </a:r>
          </a:p>
          <a:p>
            <a:endParaRPr lang="uk-UA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673E82-1393-41EF-8B8A-D8CCCDCB1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77500" y="153277"/>
            <a:ext cx="1458912" cy="870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C0EA89-EC6E-4B02-BE5C-460A12E49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6341" y="1363425"/>
            <a:ext cx="3372281" cy="41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428"/>
            <a:ext cx="1219081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4F1535-C4BF-44A2-B788-2233AFDAA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179" y="719020"/>
            <a:ext cx="9294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dirty="0" smtClean="0">
                <a:solidFill>
                  <a:srgbClr val="4E0050"/>
                </a:solidFill>
                <a:latin typeface="NAMU 1750" panose="00000400000000000000" pitchFamily="2" charset="0"/>
              </a:rPr>
              <a:t>Хто з вами говорить?</a:t>
            </a:r>
            <a:endParaRPr lang="ru-RU" sz="45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7228" y="2033369"/>
            <a:ext cx="4818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Юлія </a:t>
            </a:r>
            <a:r>
              <a:rPr lang="uk-UA" sz="1600" dirty="0" err="1"/>
              <a:t>Євпак</a:t>
            </a:r>
            <a:endParaRPr lang="uk-UA" sz="1600" dirty="0"/>
          </a:p>
          <a:p>
            <a:r>
              <a:rPr lang="uk-UA" sz="1600" dirty="0" err="1"/>
              <a:t>підприємиця</a:t>
            </a:r>
            <a:r>
              <a:rPr lang="uk-UA" sz="1600" dirty="0"/>
              <a:t>, голова всеукраїнської спільноти PRO </a:t>
            </a:r>
            <a:r>
              <a:rPr lang="uk-UA" sz="1600" dirty="0" err="1"/>
              <a:t>Women</a:t>
            </a:r>
            <a:r>
              <a:rPr lang="uk-UA" sz="1600" dirty="0"/>
              <a:t> UA; розробляю продукти та стратегії; сертифікована Project </a:t>
            </a:r>
            <a:r>
              <a:rPr lang="uk-UA" sz="1600" dirty="0" err="1"/>
              <a:t>Manager</a:t>
            </a:r>
            <a:r>
              <a:rPr lang="uk-UA" sz="1600" dirty="0"/>
              <a:t> (PRINCE II), випускниця програм з управління та </a:t>
            </a:r>
            <a:r>
              <a:rPr lang="uk-UA" sz="1600" dirty="0" err="1"/>
              <a:t>стратегування</a:t>
            </a:r>
            <a:r>
              <a:rPr lang="uk-UA" sz="1600" dirty="0"/>
              <a:t> KMBS та </a:t>
            </a:r>
            <a:r>
              <a:rPr lang="uk-UA" sz="1600" dirty="0" err="1"/>
              <a:t>LvBS</a:t>
            </a:r>
            <a:r>
              <a:rPr lang="uk-UA" sz="1600" dirty="0"/>
              <a:t> UCU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F7C5A7-986F-4B92-BEB4-C3A34DC3E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53CDA5B-4800-4508-A741-3F29BF815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67" y="1241041"/>
            <a:ext cx="3346906" cy="41915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978560-7694-4BB3-BD5A-2F6685075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03993" y="1404098"/>
            <a:ext cx="3289336" cy="4028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1328" y="1085387"/>
            <a:ext cx="3694665" cy="461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1CFD2A-192C-4D1F-924A-6813DBAE094B}"/>
              </a:ext>
            </a:extLst>
          </p:cNvPr>
          <p:cNvSpPr txBox="1"/>
          <p:nvPr/>
        </p:nvSpPr>
        <p:spPr>
          <a:xfrm>
            <a:off x="2477338" y="1876216"/>
            <a:ext cx="7237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/>
              <a:t>тут за законами жанру мала би бути влучна мотиваційна цитата, але ми живемо в Україні, тому </a:t>
            </a:r>
            <a:r>
              <a:rPr lang="uk-UA" sz="3600" b="1" i="1" dirty="0"/>
              <a:t>найбільша наша мотивація - це </a:t>
            </a:r>
            <a:r>
              <a:rPr lang="uk-UA" sz="3600" b="1" i="1" dirty="0" smtClean="0"/>
              <a:t>ЗCУ. </a:t>
            </a:r>
            <a:r>
              <a:rPr lang="uk-UA" sz="3600" i="1" dirty="0" err="1" smtClean="0"/>
              <a:t>Донатьте</a:t>
            </a:r>
            <a:r>
              <a:rPr lang="uk-UA" sz="3600" i="1" dirty="0" smtClean="0"/>
              <a:t>!</a:t>
            </a:r>
            <a:endParaRPr lang="ru-RU" sz="36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D37452-2EA2-4B2B-B99F-57B2D8427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27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790" y="1998401"/>
            <a:ext cx="737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/>
              <a:t>Щ</a:t>
            </a:r>
            <a:r>
              <a:rPr lang="uk-UA" sz="4000" b="1" dirty="0" smtClean="0"/>
              <a:t>о </a:t>
            </a:r>
            <a:r>
              <a:rPr lang="uk-UA" sz="4000" b="1" dirty="0"/>
              <a:t>таке стратегія?</a:t>
            </a:r>
            <a:endParaRPr lang="ru-RU" sz="40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5946" y="3739226"/>
            <a:ext cx="571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4E0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Найчастіші запити:</a:t>
            </a:r>
          </a:p>
          <a:p>
            <a:pPr marL="285750" indent="-285750">
              <a:buFontTx/>
              <a:buChar char="-"/>
            </a:pPr>
            <a:r>
              <a:rPr lang="uk-UA" sz="1600" dirty="0" smtClean="0">
                <a:solidFill>
                  <a:srgbClr val="4E0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Стратегія простими словами;</a:t>
            </a:r>
          </a:p>
          <a:p>
            <a:pPr marL="285750" indent="-285750">
              <a:buFontTx/>
              <a:buChar char="-"/>
            </a:pPr>
            <a:r>
              <a:rPr lang="uk-UA" sz="1600" dirty="0" smtClean="0">
                <a:solidFill>
                  <a:srgbClr val="4E0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Хто я/ми?</a:t>
            </a: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6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790" y="1998401"/>
            <a:ext cx="737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хто відповідає за </a:t>
            </a:r>
            <a:r>
              <a:rPr lang="uk-UA" sz="4000" dirty="0" smtClean="0"/>
              <a:t>стратегію та де вона в організаційній системі?</a:t>
            </a:r>
            <a:endParaRPr lang="uk-UA" sz="4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428"/>
            <a:ext cx="1219081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4F1535-C4BF-44A2-B788-2233AFDAA8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168" y="741360"/>
            <a:ext cx="92948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dirty="0" smtClean="0">
                <a:solidFill>
                  <a:srgbClr val="4E0050"/>
                </a:solidFill>
                <a:latin typeface="NAMU 1750" panose="00000400000000000000" pitchFamily="2" charset="0"/>
              </a:rPr>
              <a:t>Що робимо?</a:t>
            </a:r>
            <a:endParaRPr lang="ru-RU" sz="4500" dirty="0">
              <a:solidFill>
                <a:srgbClr val="4E0050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9558" y="2675093"/>
            <a:ext cx="4818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/>
              <a:t>Стратегуємо</a:t>
            </a:r>
            <a:r>
              <a:rPr lang="uk-UA" sz="1600" dirty="0" smtClean="0"/>
              <a:t>.</a:t>
            </a:r>
          </a:p>
          <a:p>
            <a:endParaRPr lang="uk-UA" sz="1600" dirty="0"/>
          </a:p>
          <a:p>
            <a:r>
              <a:rPr lang="uk-UA" sz="1600" dirty="0" smtClean="0"/>
              <a:t>Декомпозиція.</a:t>
            </a:r>
          </a:p>
          <a:p>
            <a:endParaRPr lang="uk-UA" sz="1600" dirty="0"/>
          </a:p>
          <a:p>
            <a:r>
              <a:rPr lang="uk-UA" sz="1600" dirty="0" smtClean="0"/>
              <a:t>Продукт. Сервіс.</a:t>
            </a:r>
            <a:endParaRPr lang="uk-UA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F7C5A7-986F-4B92-BEB4-C3A34DC3EF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53CDA5B-4800-4508-A741-3F29BF815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67" y="1241041"/>
            <a:ext cx="3346906" cy="41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4C7081-D90E-4592-85E4-1FD46F86C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1357993"/>
            <a:ext cx="5373495" cy="4030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0E85D6A-14BB-4E72-9328-717E766F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31" y="-11793"/>
            <a:ext cx="1212464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39"/>
            <a:ext cx="1219081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5" t="5539" b="76338"/>
          <a:stretch/>
        </p:blipFill>
        <p:spPr>
          <a:xfrm>
            <a:off x="10148661" y="86338"/>
            <a:ext cx="2004093" cy="961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0360" y="1465001"/>
            <a:ext cx="737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Який продукт потрібен?</a:t>
            </a:r>
            <a:endParaRPr lang="ru-RU" sz="4000" dirty="0">
              <a:solidFill>
                <a:srgbClr val="54B848"/>
              </a:solidFill>
              <a:latin typeface="NAMU 1750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593" y="2964526"/>
            <a:ext cx="5712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- відповідає </a:t>
            </a:r>
            <a:r>
              <a:rPr lang="uk-UA" sz="1600" dirty="0"/>
              <a:t>вимогам часу та контексту</a:t>
            </a:r>
            <a:endParaRPr lang="uk-UA" sz="1600" dirty="0"/>
          </a:p>
          <a:p>
            <a:r>
              <a:rPr lang="uk-UA" sz="1600" dirty="0" smtClean="0"/>
              <a:t>- вирішує </a:t>
            </a:r>
            <a:r>
              <a:rPr lang="uk-UA" sz="1600" dirty="0"/>
              <a:t>болі клієнта</a:t>
            </a:r>
            <a:endParaRPr lang="uk-UA" sz="1600" dirty="0"/>
          </a:p>
          <a:p>
            <a:pPr marL="285750" indent="-285750">
              <a:buFontTx/>
              <a:buChar char="-"/>
            </a:pPr>
            <a:r>
              <a:rPr lang="uk-UA" sz="1600" dirty="0" smtClean="0"/>
              <a:t>зосереджений </a:t>
            </a:r>
            <a:r>
              <a:rPr lang="uk-UA" sz="1600" dirty="0"/>
              <a:t>на </a:t>
            </a:r>
            <a:r>
              <a:rPr lang="uk-UA" sz="1600" dirty="0" smtClean="0"/>
              <a:t>перевагах</a:t>
            </a:r>
            <a:r>
              <a:rPr lang="uk-UA" sz="1600" dirty="0"/>
              <a:t>, які впливають на </a:t>
            </a:r>
            <a:r>
              <a:rPr lang="uk-UA" sz="1600" dirty="0" smtClean="0"/>
              <a:t>клієнта.</a:t>
            </a:r>
          </a:p>
          <a:p>
            <a:pPr marL="285750" indent="-285750">
              <a:buFontTx/>
              <a:buChar char="-"/>
            </a:pPr>
            <a:endParaRPr lang="uk-UA" sz="1600" dirty="0" smtClean="0"/>
          </a:p>
          <a:p>
            <a:pPr marL="285750" indent="-285750">
              <a:buFontTx/>
              <a:buChar char="-"/>
            </a:pPr>
            <a:endParaRPr lang="uk-UA" sz="1600" dirty="0"/>
          </a:p>
          <a:p>
            <a:pPr marL="285750" indent="-285750">
              <a:buFontTx/>
              <a:buChar char="-"/>
            </a:pPr>
            <a:r>
              <a:rPr lang="uk-UA" sz="1600" b="1" dirty="0"/>
              <a:t>як дізнатись, що клієнт хоче?</a:t>
            </a:r>
            <a:endParaRPr lang="uk-UA" sz="1600" dirty="0"/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 smtClean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uk-UA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600" dirty="0">
              <a:solidFill>
                <a:srgbClr val="4E005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F1AD67-7318-4C3D-8BAB-838AD3477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31673" y="1323568"/>
            <a:ext cx="3351988" cy="41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298</Words>
  <Application>Microsoft Macintosh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NAMU 1750</vt:lpstr>
      <vt:lpstr>Roboto</vt:lpstr>
      <vt:lpstr>Calibri Light</vt:lpstr>
      <vt:lpstr>Arial</vt:lpstr>
      <vt:lpstr>Mangal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Виталина Богуш</dc:creator>
  <cp:lastModifiedBy>Microsoft Office User</cp:lastModifiedBy>
  <cp:revision>16</cp:revision>
  <dcterms:created xsi:type="dcterms:W3CDTF">2023-11-13T12:51:48Z</dcterms:created>
  <dcterms:modified xsi:type="dcterms:W3CDTF">2023-12-04T09:54:02Z</dcterms:modified>
</cp:coreProperties>
</file>