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sldIdLst>
    <p:sldId id="256" r:id="rId2"/>
    <p:sldId id="1407" r:id="rId3"/>
    <p:sldId id="1408" r:id="rId4"/>
    <p:sldId id="653" r:id="rId5"/>
    <p:sldId id="1409" r:id="rId6"/>
    <p:sldId id="1410" r:id="rId7"/>
    <p:sldId id="1411" r:id="rId8"/>
    <p:sldId id="1412" r:id="rId9"/>
    <p:sldId id="1413" r:id="rId10"/>
    <p:sldId id="1414" r:id="rId11"/>
    <p:sldId id="1415" r:id="rId12"/>
    <p:sldId id="1404" r:id="rId13"/>
    <p:sldId id="1405" r:id="rId14"/>
    <p:sldId id="1371" r:id="rId15"/>
    <p:sldId id="1372" r:id="rId16"/>
    <p:sldId id="1373" r:id="rId17"/>
    <p:sldId id="1374" r:id="rId18"/>
    <p:sldId id="1375" r:id="rId19"/>
    <p:sldId id="1376" r:id="rId20"/>
    <p:sldId id="1378" r:id="rId21"/>
    <p:sldId id="1389" r:id="rId22"/>
    <p:sldId id="1390" r:id="rId23"/>
    <p:sldId id="1391" r:id="rId24"/>
    <p:sldId id="1392" r:id="rId25"/>
    <p:sldId id="1393" r:id="rId26"/>
    <p:sldId id="1394" r:id="rId27"/>
    <p:sldId id="1395" r:id="rId28"/>
    <p:sldId id="1379" r:id="rId29"/>
    <p:sldId id="1370" r:id="rId30"/>
    <p:sldId id="1396" r:id="rId31"/>
    <p:sldId id="1397" r:id="rId32"/>
    <p:sldId id="1398" r:id="rId33"/>
    <p:sldId id="1399" r:id="rId34"/>
    <p:sldId id="1400" r:id="rId35"/>
    <p:sldId id="1401" r:id="rId36"/>
    <p:sldId id="1402" r:id="rId37"/>
    <p:sldId id="313" r:id="rId38"/>
    <p:sldId id="1403" r:id="rId39"/>
    <p:sldId id="260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Montserrat" panose="00000500000000000000" pitchFamily="2" charset="-52"/>
      <p:regular r:id="rId48"/>
      <p:bold r:id="rId49"/>
      <p:italic r:id="rId50"/>
      <p:boldItalic r:id="rId51"/>
    </p:embeddedFont>
    <p:embeddedFont>
      <p:font typeface="NAMU 1750" panose="020B0604020202020204" charset="0"/>
      <p:regular r:id="rId52"/>
    </p:embeddedFont>
    <p:embeddedFont>
      <p:font typeface="Wingdings 3" panose="05040102010807070707" pitchFamily="18" charset="2"/>
      <p:regular r:id="rId5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B848"/>
    <a:srgbClr val="4E0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9B2223-FD22-4E71-8A40-5B82EE8D5A30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233DA97D-BDEF-4B03-A7A5-14DDE0C7F881}">
      <dgm:prSet phldrT="[Текст]" custT="1"/>
      <dgm:spPr/>
      <dgm:t>
        <a:bodyPr/>
        <a:lstStyle/>
        <a:p>
          <a:r>
            <a:rPr lang="uk-UA" sz="2000" dirty="0"/>
            <a:t>Що ми маємо</a:t>
          </a:r>
        </a:p>
      </dgm:t>
    </dgm:pt>
    <dgm:pt modelId="{2EB94D88-02D7-49A6-9817-23C39A96AD55}" type="parTrans" cxnId="{DC238F5B-EC37-435F-99AB-1F0278B168B1}">
      <dgm:prSet/>
      <dgm:spPr/>
      <dgm:t>
        <a:bodyPr/>
        <a:lstStyle/>
        <a:p>
          <a:endParaRPr lang="uk-UA"/>
        </a:p>
      </dgm:t>
    </dgm:pt>
    <dgm:pt modelId="{B3330E15-13D3-4553-A532-12B61B9DA6ED}" type="sibTrans" cxnId="{DC238F5B-EC37-435F-99AB-1F0278B168B1}">
      <dgm:prSet/>
      <dgm:spPr/>
      <dgm:t>
        <a:bodyPr/>
        <a:lstStyle/>
        <a:p>
          <a:endParaRPr lang="uk-UA"/>
        </a:p>
      </dgm:t>
    </dgm:pt>
    <dgm:pt modelId="{EDC81CEA-B290-47F2-BC97-664FDE00CF16}">
      <dgm:prSet phldrT="[Текст]" custT="1"/>
      <dgm:spPr/>
      <dgm:t>
        <a:bodyPr/>
        <a:lstStyle/>
        <a:p>
          <a:r>
            <a:rPr lang="uk-UA" sz="2000" dirty="0"/>
            <a:t>Як це використати</a:t>
          </a:r>
        </a:p>
      </dgm:t>
    </dgm:pt>
    <dgm:pt modelId="{1878E41C-0FDA-43B2-A90C-96D492CD8695}" type="parTrans" cxnId="{30472C4C-8C26-47BC-B5DE-FAA902CBBB72}">
      <dgm:prSet/>
      <dgm:spPr/>
      <dgm:t>
        <a:bodyPr/>
        <a:lstStyle/>
        <a:p>
          <a:endParaRPr lang="uk-UA"/>
        </a:p>
      </dgm:t>
    </dgm:pt>
    <dgm:pt modelId="{7061E978-C4CF-492C-9C4C-60609A3E4792}" type="sibTrans" cxnId="{30472C4C-8C26-47BC-B5DE-FAA902CBBB72}">
      <dgm:prSet/>
      <dgm:spPr/>
      <dgm:t>
        <a:bodyPr/>
        <a:lstStyle/>
        <a:p>
          <a:endParaRPr lang="uk-UA"/>
        </a:p>
      </dgm:t>
    </dgm:pt>
    <dgm:pt modelId="{4EE0F6DC-2F5E-46BB-886D-D5736537104E}">
      <dgm:prSet phldrT="[Текст]"/>
      <dgm:spPr/>
      <dgm:t>
        <a:bodyPr/>
        <a:lstStyle/>
        <a:p>
          <a:r>
            <a:rPr lang="uk-UA" dirty="0"/>
            <a:t>Що нам заважає</a:t>
          </a:r>
        </a:p>
      </dgm:t>
    </dgm:pt>
    <dgm:pt modelId="{0DC68356-FC90-434F-86BD-A37B0566E285}" type="parTrans" cxnId="{830D2FA5-8937-4999-A80F-BFAFEF6B8A1F}">
      <dgm:prSet/>
      <dgm:spPr/>
      <dgm:t>
        <a:bodyPr/>
        <a:lstStyle/>
        <a:p>
          <a:endParaRPr lang="uk-UA"/>
        </a:p>
      </dgm:t>
    </dgm:pt>
    <dgm:pt modelId="{37162ADF-188B-445F-AB7B-7DC3507DEC88}" type="sibTrans" cxnId="{830D2FA5-8937-4999-A80F-BFAFEF6B8A1F}">
      <dgm:prSet/>
      <dgm:spPr/>
      <dgm:t>
        <a:bodyPr/>
        <a:lstStyle/>
        <a:p>
          <a:endParaRPr lang="uk-UA"/>
        </a:p>
      </dgm:t>
    </dgm:pt>
    <dgm:pt modelId="{4CD3C69D-8AFF-41B9-8CF9-FCC7706A2145}">
      <dgm:prSet phldrT="[Текст]"/>
      <dgm:spPr/>
      <dgm:t>
        <a:bodyPr/>
        <a:lstStyle/>
        <a:p>
          <a:r>
            <a:rPr lang="uk-UA" dirty="0"/>
            <a:t>Що з цим зробити</a:t>
          </a:r>
        </a:p>
      </dgm:t>
    </dgm:pt>
    <dgm:pt modelId="{29D75694-C81A-4AC2-9A9E-FA7BDC9CB0D2}" type="parTrans" cxnId="{AAFC9D1B-8518-46B6-9EC6-7C4FC02EB0C3}">
      <dgm:prSet/>
      <dgm:spPr/>
      <dgm:t>
        <a:bodyPr/>
        <a:lstStyle/>
        <a:p>
          <a:endParaRPr lang="uk-UA"/>
        </a:p>
      </dgm:t>
    </dgm:pt>
    <dgm:pt modelId="{B73E97A4-C347-4DEA-9025-807BE4C89128}" type="sibTrans" cxnId="{AAFC9D1B-8518-46B6-9EC6-7C4FC02EB0C3}">
      <dgm:prSet/>
      <dgm:spPr/>
      <dgm:t>
        <a:bodyPr/>
        <a:lstStyle/>
        <a:p>
          <a:endParaRPr lang="uk-UA"/>
        </a:p>
      </dgm:t>
    </dgm:pt>
    <dgm:pt modelId="{289366AD-5C4A-4323-B3AA-F8FF09C56B53}">
      <dgm:prSet phldrT="[Текст]"/>
      <dgm:spPr/>
      <dgm:t>
        <a:bodyPr/>
        <a:lstStyle/>
        <a:p>
          <a:r>
            <a:rPr lang="uk-UA" dirty="0"/>
            <a:t>Які шляхи до мети</a:t>
          </a:r>
        </a:p>
      </dgm:t>
    </dgm:pt>
    <dgm:pt modelId="{97E2FC55-6F4A-4C3A-B3F8-9F1167ABE8BB}" type="parTrans" cxnId="{FB1E2676-B9DB-4C97-B9AC-14CA3151FFB1}">
      <dgm:prSet/>
      <dgm:spPr/>
      <dgm:t>
        <a:bodyPr/>
        <a:lstStyle/>
        <a:p>
          <a:endParaRPr lang="uk-UA"/>
        </a:p>
      </dgm:t>
    </dgm:pt>
    <dgm:pt modelId="{775F0C4A-ACD3-4763-A24B-46FBF7DB77F8}" type="sibTrans" cxnId="{FB1E2676-B9DB-4C97-B9AC-14CA3151FFB1}">
      <dgm:prSet/>
      <dgm:spPr/>
      <dgm:t>
        <a:bodyPr/>
        <a:lstStyle/>
        <a:p>
          <a:endParaRPr lang="uk-UA"/>
        </a:p>
      </dgm:t>
    </dgm:pt>
    <dgm:pt modelId="{5A62202E-39C0-48C3-A62A-FFE5FE76A44E}" type="pres">
      <dgm:prSet presAssocID="{359B2223-FD22-4E71-8A40-5B82EE8D5A30}" presName="arrowDiagram" presStyleCnt="0">
        <dgm:presLayoutVars>
          <dgm:chMax val="5"/>
          <dgm:dir/>
          <dgm:resizeHandles val="exact"/>
        </dgm:presLayoutVars>
      </dgm:prSet>
      <dgm:spPr/>
    </dgm:pt>
    <dgm:pt modelId="{3EE0F9A9-D137-4A70-82C2-709E0FA86490}" type="pres">
      <dgm:prSet presAssocID="{359B2223-FD22-4E71-8A40-5B82EE8D5A30}" presName="arrow" presStyleLbl="bgShp" presStyleIdx="0" presStyleCnt="1" custLinFactNeighborX="6901" custLinFactNeighborY="1252"/>
      <dgm:spPr/>
    </dgm:pt>
    <dgm:pt modelId="{DE59D60F-9ADF-4DF0-8836-FD04816E2883}" type="pres">
      <dgm:prSet presAssocID="{359B2223-FD22-4E71-8A40-5B82EE8D5A30}" presName="arrowDiagram5" presStyleCnt="0"/>
      <dgm:spPr/>
    </dgm:pt>
    <dgm:pt modelId="{0441F678-5CD9-46DB-82B7-73F5DEEF1F02}" type="pres">
      <dgm:prSet presAssocID="{233DA97D-BDEF-4B03-A7A5-14DDE0C7F881}" presName="bullet5a" presStyleLbl="node1" presStyleIdx="0" presStyleCnt="5"/>
      <dgm:spPr/>
    </dgm:pt>
    <dgm:pt modelId="{76069328-2FC0-43BB-AE3E-043BF21034D9}" type="pres">
      <dgm:prSet presAssocID="{233DA97D-BDEF-4B03-A7A5-14DDE0C7F881}" presName="textBox5a" presStyleLbl="revTx" presStyleIdx="0" presStyleCnt="5" custScaleX="139541" custLinFactNeighborX="25248" custLinFactNeighborY="6327">
        <dgm:presLayoutVars>
          <dgm:bulletEnabled val="1"/>
        </dgm:presLayoutVars>
      </dgm:prSet>
      <dgm:spPr/>
    </dgm:pt>
    <dgm:pt modelId="{3D678EC9-D792-4539-A7CC-44A3E2C61052}" type="pres">
      <dgm:prSet presAssocID="{EDC81CEA-B290-47F2-BC97-664FDE00CF16}" presName="bullet5b" presStyleLbl="node1" presStyleIdx="1" presStyleCnt="5"/>
      <dgm:spPr/>
    </dgm:pt>
    <dgm:pt modelId="{07F43978-4512-479E-A689-291A81F9748C}" type="pres">
      <dgm:prSet presAssocID="{EDC81CEA-B290-47F2-BC97-664FDE00CF16}" presName="textBox5b" presStyleLbl="revTx" presStyleIdx="1" presStyleCnt="5" custScaleX="155187" custScaleY="93369" custLinFactNeighborX="24047" custLinFactNeighborY="1415">
        <dgm:presLayoutVars>
          <dgm:bulletEnabled val="1"/>
        </dgm:presLayoutVars>
      </dgm:prSet>
      <dgm:spPr/>
    </dgm:pt>
    <dgm:pt modelId="{4849F244-3C82-428C-BCC8-062AC1C6A8BE}" type="pres">
      <dgm:prSet presAssocID="{4EE0F6DC-2F5E-46BB-886D-D5736537104E}" presName="bullet5c" presStyleLbl="node1" presStyleIdx="2" presStyleCnt="5"/>
      <dgm:spPr/>
    </dgm:pt>
    <dgm:pt modelId="{83A740FA-4A12-47EE-889E-5C73A50C0DD6}" type="pres">
      <dgm:prSet presAssocID="{4EE0F6DC-2F5E-46BB-886D-D5736537104E}" presName="textBox5c" presStyleLbl="revTx" presStyleIdx="2" presStyleCnt="5">
        <dgm:presLayoutVars>
          <dgm:bulletEnabled val="1"/>
        </dgm:presLayoutVars>
      </dgm:prSet>
      <dgm:spPr/>
    </dgm:pt>
    <dgm:pt modelId="{B0727D7C-6259-41A8-8805-66C366BF5A88}" type="pres">
      <dgm:prSet presAssocID="{4CD3C69D-8AFF-41B9-8CF9-FCC7706A2145}" presName="bullet5d" presStyleLbl="node1" presStyleIdx="3" presStyleCnt="5"/>
      <dgm:spPr/>
    </dgm:pt>
    <dgm:pt modelId="{1786D218-D58F-4C77-91A8-420B39771F75}" type="pres">
      <dgm:prSet presAssocID="{4CD3C69D-8AFF-41B9-8CF9-FCC7706A2145}" presName="textBox5d" presStyleLbl="revTx" presStyleIdx="3" presStyleCnt="5">
        <dgm:presLayoutVars>
          <dgm:bulletEnabled val="1"/>
        </dgm:presLayoutVars>
      </dgm:prSet>
      <dgm:spPr/>
    </dgm:pt>
    <dgm:pt modelId="{AE431A5F-13BD-49F6-BDDB-1981D763DA1B}" type="pres">
      <dgm:prSet presAssocID="{289366AD-5C4A-4323-B3AA-F8FF09C56B53}" presName="bullet5e" presStyleLbl="node1" presStyleIdx="4" presStyleCnt="5"/>
      <dgm:spPr/>
    </dgm:pt>
    <dgm:pt modelId="{9A7423A4-5140-4C03-826F-6481EE95946C}" type="pres">
      <dgm:prSet presAssocID="{289366AD-5C4A-4323-B3AA-F8FF09C56B53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F994820D-D634-43C2-BAE4-F6C74B706EC6}" type="presOf" srcId="{289366AD-5C4A-4323-B3AA-F8FF09C56B53}" destId="{9A7423A4-5140-4C03-826F-6481EE95946C}" srcOrd="0" destOrd="0" presId="urn:microsoft.com/office/officeart/2005/8/layout/arrow2"/>
    <dgm:cxn modelId="{AAFC9D1B-8518-46B6-9EC6-7C4FC02EB0C3}" srcId="{359B2223-FD22-4E71-8A40-5B82EE8D5A30}" destId="{4CD3C69D-8AFF-41B9-8CF9-FCC7706A2145}" srcOrd="3" destOrd="0" parTransId="{29D75694-C81A-4AC2-9A9E-FA7BDC9CB0D2}" sibTransId="{B73E97A4-C347-4DEA-9025-807BE4C89128}"/>
    <dgm:cxn modelId="{DC238F5B-EC37-435F-99AB-1F0278B168B1}" srcId="{359B2223-FD22-4E71-8A40-5B82EE8D5A30}" destId="{233DA97D-BDEF-4B03-A7A5-14DDE0C7F881}" srcOrd="0" destOrd="0" parTransId="{2EB94D88-02D7-49A6-9817-23C39A96AD55}" sibTransId="{B3330E15-13D3-4553-A532-12B61B9DA6ED}"/>
    <dgm:cxn modelId="{30472C4C-8C26-47BC-B5DE-FAA902CBBB72}" srcId="{359B2223-FD22-4E71-8A40-5B82EE8D5A30}" destId="{EDC81CEA-B290-47F2-BC97-664FDE00CF16}" srcOrd="1" destOrd="0" parTransId="{1878E41C-0FDA-43B2-A90C-96D492CD8695}" sibTransId="{7061E978-C4CF-492C-9C4C-60609A3E4792}"/>
    <dgm:cxn modelId="{FB1E2676-B9DB-4C97-B9AC-14CA3151FFB1}" srcId="{359B2223-FD22-4E71-8A40-5B82EE8D5A30}" destId="{289366AD-5C4A-4323-B3AA-F8FF09C56B53}" srcOrd="4" destOrd="0" parTransId="{97E2FC55-6F4A-4C3A-B3F8-9F1167ABE8BB}" sibTransId="{775F0C4A-ACD3-4763-A24B-46FBF7DB77F8}"/>
    <dgm:cxn modelId="{CA5E6058-4CCC-43BA-B85D-E5FD0B4F7673}" type="presOf" srcId="{4EE0F6DC-2F5E-46BB-886D-D5736537104E}" destId="{83A740FA-4A12-47EE-889E-5C73A50C0DD6}" srcOrd="0" destOrd="0" presId="urn:microsoft.com/office/officeart/2005/8/layout/arrow2"/>
    <dgm:cxn modelId="{F3EB3685-BEAA-4382-908C-5746E535E73A}" type="presOf" srcId="{233DA97D-BDEF-4B03-A7A5-14DDE0C7F881}" destId="{76069328-2FC0-43BB-AE3E-043BF21034D9}" srcOrd="0" destOrd="0" presId="urn:microsoft.com/office/officeart/2005/8/layout/arrow2"/>
    <dgm:cxn modelId="{4944C2A0-AC7B-496F-B950-8C7236817B08}" type="presOf" srcId="{EDC81CEA-B290-47F2-BC97-664FDE00CF16}" destId="{07F43978-4512-479E-A689-291A81F9748C}" srcOrd="0" destOrd="0" presId="urn:microsoft.com/office/officeart/2005/8/layout/arrow2"/>
    <dgm:cxn modelId="{830D2FA5-8937-4999-A80F-BFAFEF6B8A1F}" srcId="{359B2223-FD22-4E71-8A40-5B82EE8D5A30}" destId="{4EE0F6DC-2F5E-46BB-886D-D5736537104E}" srcOrd="2" destOrd="0" parTransId="{0DC68356-FC90-434F-86BD-A37B0566E285}" sibTransId="{37162ADF-188B-445F-AB7B-7DC3507DEC88}"/>
    <dgm:cxn modelId="{250EB5DB-0547-49B7-8CE3-F90EB5AA8213}" type="presOf" srcId="{4CD3C69D-8AFF-41B9-8CF9-FCC7706A2145}" destId="{1786D218-D58F-4C77-91A8-420B39771F75}" srcOrd="0" destOrd="0" presId="urn:microsoft.com/office/officeart/2005/8/layout/arrow2"/>
    <dgm:cxn modelId="{997D03E1-DB99-4143-B9B0-322C72E90481}" type="presOf" srcId="{359B2223-FD22-4E71-8A40-5B82EE8D5A30}" destId="{5A62202E-39C0-48C3-A62A-FFE5FE76A44E}" srcOrd="0" destOrd="0" presId="urn:microsoft.com/office/officeart/2005/8/layout/arrow2"/>
    <dgm:cxn modelId="{885F0FBA-4635-45BF-BB91-77E795B7390C}" type="presParOf" srcId="{5A62202E-39C0-48C3-A62A-FFE5FE76A44E}" destId="{3EE0F9A9-D137-4A70-82C2-709E0FA86490}" srcOrd="0" destOrd="0" presId="urn:microsoft.com/office/officeart/2005/8/layout/arrow2"/>
    <dgm:cxn modelId="{7D6F8D17-2D44-43C6-ABD7-27617A16CCB5}" type="presParOf" srcId="{5A62202E-39C0-48C3-A62A-FFE5FE76A44E}" destId="{DE59D60F-9ADF-4DF0-8836-FD04816E2883}" srcOrd="1" destOrd="0" presId="urn:microsoft.com/office/officeart/2005/8/layout/arrow2"/>
    <dgm:cxn modelId="{12CDA6CE-1C11-432F-988C-02181944EF82}" type="presParOf" srcId="{DE59D60F-9ADF-4DF0-8836-FD04816E2883}" destId="{0441F678-5CD9-46DB-82B7-73F5DEEF1F02}" srcOrd="0" destOrd="0" presId="urn:microsoft.com/office/officeart/2005/8/layout/arrow2"/>
    <dgm:cxn modelId="{260EC5C7-36B9-4405-A4E7-0A4497837309}" type="presParOf" srcId="{DE59D60F-9ADF-4DF0-8836-FD04816E2883}" destId="{76069328-2FC0-43BB-AE3E-043BF21034D9}" srcOrd="1" destOrd="0" presId="urn:microsoft.com/office/officeart/2005/8/layout/arrow2"/>
    <dgm:cxn modelId="{834CB4F5-E0BC-480D-BD2D-224F3EB532C6}" type="presParOf" srcId="{DE59D60F-9ADF-4DF0-8836-FD04816E2883}" destId="{3D678EC9-D792-4539-A7CC-44A3E2C61052}" srcOrd="2" destOrd="0" presId="urn:microsoft.com/office/officeart/2005/8/layout/arrow2"/>
    <dgm:cxn modelId="{3A64809C-5D29-472A-AE71-9C99C71EC89B}" type="presParOf" srcId="{DE59D60F-9ADF-4DF0-8836-FD04816E2883}" destId="{07F43978-4512-479E-A689-291A81F9748C}" srcOrd="3" destOrd="0" presId="urn:microsoft.com/office/officeart/2005/8/layout/arrow2"/>
    <dgm:cxn modelId="{48908609-3C14-45DB-A5CF-F5DEA9504579}" type="presParOf" srcId="{DE59D60F-9ADF-4DF0-8836-FD04816E2883}" destId="{4849F244-3C82-428C-BCC8-062AC1C6A8BE}" srcOrd="4" destOrd="0" presId="urn:microsoft.com/office/officeart/2005/8/layout/arrow2"/>
    <dgm:cxn modelId="{3F42A7F8-11F2-401D-BB9B-69A7C4E62544}" type="presParOf" srcId="{DE59D60F-9ADF-4DF0-8836-FD04816E2883}" destId="{83A740FA-4A12-47EE-889E-5C73A50C0DD6}" srcOrd="5" destOrd="0" presId="urn:microsoft.com/office/officeart/2005/8/layout/arrow2"/>
    <dgm:cxn modelId="{70295488-0B90-40DA-A265-180CD70F24EE}" type="presParOf" srcId="{DE59D60F-9ADF-4DF0-8836-FD04816E2883}" destId="{B0727D7C-6259-41A8-8805-66C366BF5A88}" srcOrd="6" destOrd="0" presId="urn:microsoft.com/office/officeart/2005/8/layout/arrow2"/>
    <dgm:cxn modelId="{68E401B8-3C8E-4C9E-ABEA-54E692BF239A}" type="presParOf" srcId="{DE59D60F-9ADF-4DF0-8836-FD04816E2883}" destId="{1786D218-D58F-4C77-91A8-420B39771F75}" srcOrd="7" destOrd="0" presId="urn:microsoft.com/office/officeart/2005/8/layout/arrow2"/>
    <dgm:cxn modelId="{F7CB3316-DDF6-47CC-9D5B-2F5334C47EEA}" type="presParOf" srcId="{DE59D60F-9ADF-4DF0-8836-FD04816E2883}" destId="{AE431A5F-13BD-49F6-BDDB-1981D763DA1B}" srcOrd="8" destOrd="0" presId="urn:microsoft.com/office/officeart/2005/8/layout/arrow2"/>
    <dgm:cxn modelId="{762E15CD-88CF-475B-9F4A-421BFEDE832F}" type="presParOf" srcId="{DE59D60F-9ADF-4DF0-8836-FD04816E2883}" destId="{9A7423A4-5140-4C03-826F-6481EE95946C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D7E907-6CB6-482F-B057-113FA8843F88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EF0278C-6B2F-4D9A-9AAA-8F11A6720138}">
      <dgm:prSet phldrT="[Текст]"/>
      <dgm:spPr/>
      <dgm:t>
        <a:bodyPr/>
        <a:lstStyle/>
        <a:p>
          <a:r>
            <a:rPr lang="uk-UA" u="sng" dirty="0"/>
            <a:t>ПІДТРИМУЮЧИЙ</a:t>
          </a:r>
        </a:p>
        <a:p>
          <a:endParaRPr lang="uk-UA" u="sng" dirty="0"/>
        </a:p>
        <a:p>
          <a:r>
            <a:rPr lang="uk-UA" dirty="0"/>
            <a:t>Багато підтримки, мало вказівок</a:t>
          </a:r>
        </a:p>
      </dgm:t>
    </dgm:pt>
    <dgm:pt modelId="{C6281C1C-8A47-469F-8B64-B6B4B0656B2B}" type="parTrans" cxnId="{7CD085B8-4690-4440-8FDA-88F100BC5A40}">
      <dgm:prSet/>
      <dgm:spPr/>
      <dgm:t>
        <a:bodyPr/>
        <a:lstStyle/>
        <a:p>
          <a:endParaRPr lang="uk-UA"/>
        </a:p>
      </dgm:t>
    </dgm:pt>
    <dgm:pt modelId="{540A3CE1-0FD3-40BB-B541-744ED4C64E03}" type="sibTrans" cxnId="{7CD085B8-4690-4440-8FDA-88F100BC5A40}">
      <dgm:prSet/>
      <dgm:spPr/>
      <dgm:t>
        <a:bodyPr/>
        <a:lstStyle/>
        <a:p>
          <a:endParaRPr lang="uk-UA"/>
        </a:p>
      </dgm:t>
    </dgm:pt>
    <dgm:pt modelId="{FDD48C70-613C-4057-B5D3-8A027288AEA8}">
      <dgm:prSet phldrT="[Текст]"/>
      <dgm:spPr/>
      <dgm:t>
        <a:bodyPr/>
        <a:lstStyle/>
        <a:p>
          <a:r>
            <a:rPr lang="uk-UA" u="sng" dirty="0"/>
            <a:t>ДЕЛЕГУЮЧИЙ</a:t>
          </a:r>
        </a:p>
        <a:p>
          <a:endParaRPr lang="uk-UA" u="sng" dirty="0"/>
        </a:p>
        <a:p>
          <a:r>
            <a:rPr lang="uk-UA" dirty="0"/>
            <a:t>Мало підтримки, мало вказівок</a:t>
          </a:r>
        </a:p>
      </dgm:t>
    </dgm:pt>
    <dgm:pt modelId="{8692AC0D-AF58-49AA-B4F1-F78CB0C65566}" type="parTrans" cxnId="{22B296E3-BE7B-4B0C-93C3-5487D031CC83}">
      <dgm:prSet/>
      <dgm:spPr/>
      <dgm:t>
        <a:bodyPr/>
        <a:lstStyle/>
        <a:p>
          <a:endParaRPr lang="uk-UA"/>
        </a:p>
      </dgm:t>
    </dgm:pt>
    <dgm:pt modelId="{443B3193-E99D-40BF-83B9-97A713D562F6}" type="sibTrans" cxnId="{22B296E3-BE7B-4B0C-93C3-5487D031CC83}">
      <dgm:prSet/>
      <dgm:spPr/>
      <dgm:t>
        <a:bodyPr/>
        <a:lstStyle/>
        <a:p>
          <a:endParaRPr lang="uk-UA"/>
        </a:p>
      </dgm:t>
    </dgm:pt>
    <dgm:pt modelId="{55B3E466-9942-404F-82DD-DDCD8BD3201B}">
      <dgm:prSet phldrT="[Текст]"/>
      <dgm:spPr/>
      <dgm:t>
        <a:bodyPr/>
        <a:lstStyle/>
        <a:p>
          <a:r>
            <a:rPr lang="uk-UA" u="sng" dirty="0"/>
            <a:t>КОМАНДНИЙ</a:t>
          </a:r>
        </a:p>
        <a:p>
          <a:endParaRPr lang="uk-UA" u="sng" dirty="0"/>
        </a:p>
        <a:p>
          <a:r>
            <a:rPr lang="uk-UA" dirty="0"/>
            <a:t>Мало підтримки, багато вказівок</a:t>
          </a:r>
        </a:p>
      </dgm:t>
    </dgm:pt>
    <dgm:pt modelId="{61C1B87B-7E4F-4DD0-94AF-763D55B48817}" type="parTrans" cxnId="{ABB228C5-92B1-42A0-B828-9BB2A3BA5AD1}">
      <dgm:prSet/>
      <dgm:spPr/>
      <dgm:t>
        <a:bodyPr/>
        <a:lstStyle/>
        <a:p>
          <a:endParaRPr lang="uk-UA"/>
        </a:p>
      </dgm:t>
    </dgm:pt>
    <dgm:pt modelId="{FBF81234-BFBE-4C7C-B881-45AB258E7C58}" type="sibTrans" cxnId="{ABB228C5-92B1-42A0-B828-9BB2A3BA5AD1}">
      <dgm:prSet/>
      <dgm:spPr/>
      <dgm:t>
        <a:bodyPr/>
        <a:lstStyle/>
        <a:p>
          <a:endParaRPr lang="uk-UA"/>
        </a:p>
      </dgm:t>
    </dgm:pt>
    <dgm:pt modelId="{10C14D8C-BD1F-4195-AA44-F45F4F8A6291}">
      <dgm:prSet phldrT="[Текст]" phldr="1"/>
      <dgm:spPr/>
      <dgm:t>
        <a:bodyPr/>
        <a:lstStyle/>
        <a:p>
          <a:endParaRPr lang="uk-UA"/>
        </a:p>
      </dgm:t>
    </dgm:pt>
    <dgm:pt modelId="{965E27E0-49FE-4F2C-87D0-D675BFE16645}" type="parTrans" cxnId="{872BEA39-7235-44EB-B490-5F4F5A0F7E1B}">
      <dgm:prSet/>
      <dgm:spPr/>
      <dgm:t>
        <a:bodyPr/>
        <a:lstStyle/>
        <a:p>
          <a:endParaRPr lang="uk-UA"/>
        </a:p>
      </dgm:t>
    </dgm:pt>
    <dgm:pt modelId="{89B7813B-7AD3-4A37-AF5B-83C0C9E4C5FF}" type="sibTrans" cxnId="{872BEA39-7235-44EB-B490-5F4F5A0F7E1B}">
      <dgm:prSet/>
      <dgm:spPr/>
      <dgm:t>
        <a:bodyPr/>
        <a:lstStyle/>
        <a:p>
          <a:endParaRPr lang="uk-UA"/>
        </a:p>
      </dgm:t>
    </dgm:pt>
    <dgm:pt modelId="{E61D9A15-9BAD-4AE6-B815-B907B5C99085}">
      <dgm:prSet phldrT="[Текст]"/>
      <dgm:spPr/>
      <dgm:t>
        <a:bodyPr/>
        <a:lstStyle/>
        <a:p>
          <a:r>
            <a:rPr lang="uk-UA" u="sng" dirty="0"/>
            <a:t>НАСТАВНИЦЬКИЙ</a:t>
          </a:r>
        </a:p>
        <a:p>
          <a:endParaRPr lang="uk-UA" u="sng" dirty="0"/>
        </a:p>
        <a:p>
          <a:r>
            <a:rPr lang="uk-UA" dirty="0"/>
            <a:t>Багато підтримки, багато вказівок</a:t>
          </a:r>
        </a:p>
      </dgm:t>
    </dgm:pt>
    <dgm:pt modelId="{1E59FDAF-895F-4938-A39D-C4801C1A0311}" type="parTrans" cxnId="{D3686EC8-88CD-4E52-91F8-83B60954B44C}">
      <dgm:prSet/>
      <dgm:spPr/>
      <dgm:t>
        <a:bodyPr/>
        <a:lstStyle/>
        <a:p>
          <a:endParaRPr lang="uk-UA"/>
        </a:p>
      </dgm:t>
    </dgm:pt>
    <dgm:pt modelId="{48C7B2DA-A02F-4A94-B79C-BD21D6B8FAC5}" type="sibTrans" cxnId="{D3686EC8-88CD-4E52-91F8-83B60954B44C}">
      <dgm:prSet/>
      <dgm:spPr/>
      <dgm:t>
        <a:bodyPr/>
        <a:lstStyle/>
        <a:p>
          <a:endParaRPr lang="uk-UA"/>
        </a:p>
      </dgm:t>
    </dgm:pt>
    <dgm:pt modelId="{7ACD1945-AA11-45D1-BD79-CDDEA774DCD3}" type="pres">
      <dgm:prSet presAssocID="{09D7E907-6CB6-482F-B057-113FA8843F88}" presName="matrix" presStyleCnt="0">
        <dgm:presLayoutVars>
          <dgm:chMax val="1"/>
          <dgm:dir/>
          <dgm:resizeHandles val="exact"/>
        </dgm:presLayoutVars>
      </dgm:prSet>
      <dgm:spPr/>
    </dgm:pt>
    <dgm:pt modelId="{4AAD5734-9F13-4889-88AB-6A2444BD3E03}" type="pres">
      <dgm:prSet presAssocID="{09D7E907-6CB6-482F-B057-113FA8843F88}" presName="axisShape" presStyleLbl="bgShp" presStyleIdx="0" presStyleCnt="1"/>
      <dgm:spPr/>
    </dgm:pt>
    <dgm:pt modelId="{619697C6-119E-41F4-BA4A-6AC39422BC62}" type="pres">
      <dgm:prSet presAssocID="{09D7E907-6CB6-482F-B057-113FA8843F88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4F2ABCC-0F6A-44D8-A2A5-5EA5A64DB01F}" type="pres">
      <dgm:prSet presAssocID="{09D7E907-6CB6-482F-B057-113FA8843F88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00508A3-9263-4301-94FC-87FCCD778BF5}" type="pres">
      <dgm:prSet presAssocID="{09D7E907-6CB6-482F-B057-113FA8843F88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6E0E287-38A6-4B5D-8B5A-DBA12FF6FE87}" type="pres">
      <dgm:prSet presAssocID="{09D7E907-6CB6-482F-B057-113FA8843F88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3C6D001-785B-4505-BA6D-830B0F00CB7E}" type="presOf" srcId="{55B3E466-9942-404F-82DD-DDCD8BD3201B}" destId="{76E0E287-38A6-4B5D-8B5A-DBA12FF6FE87}" srcOrd="0" destOrd="0" presId="urn:microsoft.com/office/officeart/2005/8/layout/matrix2"/>
    <dgm:cxn modelId="{50F2C01D-5243-4AC4-B0F9-084BFC967065}" type="presOf" srcId="{09D7E907-6CB6-482F-B057-113FA8843F88}" destId="{7ACD1945-AA11-45D1-BD79-CDDEA774DCD3}" srcOrd="0" destOrd="0" presId="urn:microsoft.com/office/officeart/2005/8/layout/matrix2"/>
    <dgm:cxn modelId="{872BEA39-7235-44EB-B490-5F4F5A0F7E1B}" srcId="{09D7E907-6CB6-482F-B057-113FA8843F88}" destId="{10C14D8C-BD1F-4195-AA44-F45F4F8A6291}" srcOrd="4" destOrd="0" parTransId="{965E27E0-49FE-4F2C-87D0-D675BFE16645}" sibTransId="{89B7813B-7AD3-4A37-AF5B-83C0C9E4C5FF}"/>
    <dgm:cxn modelId="{4ADD5C46-0FEA-4AEF-A200-6BC6EBEA8FD9}" type="presOf" srcId="{E61D9A15-9BAD-4AE6-B815-B907B5C99085}" destId="{44F2ABCC-0F6A-44D8-A2A5-5EA5A64DB01F}" srcOrd="0" destOrd="0" presId="urn:microsoft.com/office/officeart/2005/8/layout/matrix2"/>
    <dgm:cxn modelId="{93F86A76-CDB9-48F0-9439-073D34E99D39}" type="presOf" srcId="{FDD48C70-613C-4057-B5D3-8A027288AEA8}" destId="{500508A3-9263-4301-94FC-87FCCD778BF5}" srcOrd="0" destOrd="0" presId="urn:microsoft.com/office/officeart/2005/8/layout/matrix2"/>
    <dgm:cxn modelId="{D082FEB6-138E-42D3-AB74-B2D7F112E3BE}" type="presOf" srcId="{2EF0278C-6B2F-4D9A-9AAA-8F11A6720138}" destId="{619697C6-119E-41F4-BA4A-6AC39422BC62}" srcOrd="0" destOrd="0" presId="urn:microsoft.com/office/officeart/2005/8/layout/matrix2"/>
    <dgm:cxn modelId="{7CD085B8-4690-4440-8FDA-88F100BC5A40}" srcId="{09D7E907-6CB6-482F-B057-113FA8843F88}" destId="{2EF0278C-6B2F-4D9A-9AAA-8F11A6720138}" srcOrd="0" destOrd="0" parTransId="{C6281C1C-8A47-469F-8B64-B6B4B0656B2B}" sibTransId="{540A3CE1-0FD3-40BB-B541-744ED4C64E03}"/>
    <dgm:cxn modelId="{ABB228C5-92B1-42A0-B828-9BB2A3BA5AD1}" srcId="{09D7E907-6CB6-482F-B057-113FA8843F88}" destId="{55B3E466-9942-404F-82DD-DDCD8BD3201B}" srcOrd="3" destOrd="0" parTransId="{61C1B87B-7E4F-4DD0-94AF-763D55B48817}" sibTransId="{FBF81234-BFBE-4C7C-B881-45AB258E7C58}"/>
    <dgm:cxn modelId="{D3686EC8-88CD-4E52-91F8-83B60954B44C}" srcId="{09D7E907-6CB6-482F-B057-113FA8843F88}" destId="{E61D9A15-9BAD-4AE6-B815-B907B5C99085}" srcOrd="1" destOrd="0" parTransId="{1E59FDAF-895F-4938-A39D-C4801C1A0311}" sibTransId="{48C7B2DA-A02F-4A94-B79C-BD21D6B8FAC5}"/>
    <dgm:cxn modelId="{22B296E3-BE7B-4B0C-93C3-5487D031CC83}" srcId="{09D7E907-6CB6-482F-B057-113FA8843F88}" destId="{FDD48C70-613C-4057-B5D3-8A027288AEA8}" srcOrd="2" destOrd="0" parTransId="{8692AC0D-AF58-49AA-B4F1-F78CB0C65566}" sibTransId="{443B3193-E99D-40BF-83B9-97A713D562F6}"/>
    <dgm:cxn modelId="{11575594-BEFC-4F95-AAD8-095A356420D0}" type="presParOf" srcId="{7ACD1945-AA11-45D1-BD79-CDDEA774DCD3}" destId="{4AAD5734-9F13-4889-88AB-6A2444BD3E03}" srcOrd="0" destOrd="0" presId="urn:microsoft.com/office/officeart/2005/8/layout/matrix2"/>
    <dgm:cxn modelId="{743EC0E5-7654-4688-85E4-D8320036D03D}" type="presParOf" srcId="{7ACD1945-AA11-45D1-BD79-CDDEA774DCD3}" destId="{619697C6-119E-41F4-BA4A-6AC39422BC62}" srcOrd="1" destOrd="0" presId="urn:microsoft.com/office/officeart/2005/8/layout/matrix2"/>
    <dgm:cxn modelId="{446A40B8-B558-4BD3-843B-E09334A10254}" type="presParOf" srcId="{7ACD1945-AA11-45D1-BD79-CDDEA774DCD3}" destId="{44F2ABCC-0F6A-44D8-A2A5-5EA5A64DB01F}" srcOrd="2" destOrd="0" presId="urn:microsoft.com/office/officeart/2005/8/layout/matrix2"/>
    <dgm:cxn modelId="{94381E4C-CDAD-4F6D-89B8-385C8C0D5451}" type="presParOf" srcId="{7ACD1945-AA11-45D1-BD79-CDDEA774DCD3}" destId="{500508A3-9263-4301-94FC-87FCCD778BF5}" srcOrd="3" destOrd="0" presId="urn:microsoft.com/office/officeart/2005/8/layout/matrix2"/>
    <dgm:cxn modelId="{5C6D6C13-1063-4897-8A88-F4B172BD9549}" type="presParOf" srcId="{7ACD1945-AA11-45D1-BD79-CDDEA774DCD3}" destId="{76E0E287-38A6-4B5D-8B5A-DBA12FF6FE87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E0F9A9-D137-4A70-82C2-709E0FA86490}">
      <dsp:nvSpPr>
        <dsp:cNvPr id="0" name=""/>
        <dsp:cNvSpPr/>
      </dsp:nvSpPr>
      <dsp:spPr>
        <a:xfrm>
          <a:off x="0" y="183777"/>
          <a:ext cx="6971653" cy="435728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41F678-5CD9-46DB-82B7-73F5DEEF1F02}">
      <dsp:nvSpPr>
        <dsp:cNvPr id="0" name=""/>
        <dsp:cNvSpPr/>
      </dsp:nvSpPr>
      <dsp:spPr>
        <a:xfrm>
          <a:off x="686707" y="3369300"/>
          <a:ext cx="160348" cy="1603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069328-2FC0-43BB-AE3E-043BF21034D9}">
      <dsp:nvSpPr>
        <dsp:cNvPr id="0" name=""/>
        <dsp:cNvSpPr/>
      </dsp:nvSpPr>
      <dsp:spPr>
        <a:xfrm>
          <a:off x="816907" y="3515087"/>
          <a:ext cx="1274409" cy="1037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65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Що ми маємо</a:t>
          </a:r>
        </a:p>
      </dsp:txBody>
      <dsp:txXfrm>
        <a:off x="816907" y="3515087"/>
        <a:ext cx="1274409" cy="1037033"/>
      </dsp:txXfrm>
    </dsp:sp>
    <dsp:sp modelId="{3D678EC9-D792-4539-A7CC-44A3E2C61052}">
      <dsp:nvSpPr>
        <dsp:cNvPr id="0" name=""/>
        <dsp:cNvSpPr/>
      </dsp:nvSpPr>
      <dsp:spPr>
        <a:xfrm>
          <a:off x="1554678" y="2535316"/>
          <a:ext cx="250979" cy="2509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F43978-4512-479E-A689-291A81F9748C}">
      <dsp:nvSpPr>
        <dsp:cNvPr id="0" name=""/>
        <dsp:cNvSpPr/>
      </dsp:nvSpPr>
      <dsp:spPr>
        <a:xfrm>
          <a:off x="1639124" y="2747170"/>
          <a:ext cx="1795970" cy="1704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989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Як це використати</a:t>
          </a:r>
        </a:p>
      </dsp:txBody>
      <dsp:txXfrm>
        <a:off x="1639124" y="2747170"/>
        <a:ext cx="1795970" cy="1704639"/>
      </dsp:txXfrm>
    </dsp:sp>
    <dsp:sp modelId="{4849F244-3C82-428C-BCC8-062AC1C6A8BE}">
      <dsp:nvSpPr>
        <dsp:cNvPr id="0" name=""/>
        <dsp:cNvSpPr/>
      </dsp:nvSpPr>
      <dsp:spPr>
        <a:xfrm>
          <a:off x="2670143" y="1870394"/>
          <a:ext cx="334639" cy="3346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A740FA-4A12-47EE-889E-5C73A50C0DD6}">
      <dsp:nvSpPr>
        <dsp:cNvPr id="0" name=""/>
        <dsp:cNvSpPr/>
      </dsp:nvSpPr>
      <dsp:spPr>
        <a:xfrm>
          <a:off x="2837462" y="2037714"/>
          <a:ext cx="1345529" cy="2448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318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Що нам заважає</a:t>
          </a:r>
        </a:p>
      </dsp:txBody>
      <dsp:txXfrm>
        <a:off x="2837462" y="2037714"/>
        <a:ext cx="1345529" cy="2448793"/>
      </dsp:txXfrm>
    </dsp:sp>
    <dsp:sp modelId="{B0727D7C-6259-41A8-8805-66C366BF5A88}">
      <dsp:nvSpPr>
        <dsp:cNvPr id="0" name=""/>
        <dsp:cNvSpPr/>
      </dsp:nvSpPr>
      <dsp:spPr>
        <a:xfrm>
          <a:off x="3966870" y="1351006"/>
          <a:ext cx="432242" cy="4322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86D218-D58F-4C77-91A8-420B39771F75}">
      <dsp:nvSpPr>
        <dsp:cNvPr id="0" name=""/>
        <dsp:cNvSpPr/>
      </dsp:nvSpPr>
      <dsp:spPr>
        <a:xfrm>
          <a:off x="4182991" y="1567127"/>
          <a:ext cx="1394330" cy="2919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9036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Що з цим зробити</a:t>
          </a:r>
        </a:p>
      </dsp:txBody>
      <dsp:txXfrm>
        <a:off x="4182991" y="1567127"/>
        <a:ext cx="1394330" cy="2919379"/>
      </dsp:txXfrm>
    </dsp:sp>
    <dsp:sp modelId="{AE431A5F-13BD-49F6-BDDB-1981D763DA1B}">
      <dsp:nvSpPr>
        <dsp:cNvPr id="0" name=""/>
        <dsp:cNvSpPr/>
      </dsp:nvSpPr>
      <dsp:spPr>
        <a:xfrm>
          <a:off x="5301942" y="1004166"/>
          <a:ext cx="550760" cy="550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423A4-5140-4C03-826F-6481EE95946C}">
      <dsp:nvSpPr>
        <dsp:cNvPr id="0" name=""/>
        <dsp:cNvSpPr/>
      </dsp:nvSpPr>
      <dsp:spPr>
        <a:xfrm>
          <a:off x="5577322" y="1279547"/>
          <a:ext cx="1394330" cy="3206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837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Які шляхи до мети</a:t>
          </a:r>
        </a:p>
      </dsp:txBody>
      <dsp:txXfrm>
        <a:off x="5577322" y="1279547"/>
        <a:ext cx="1394330" cy="3206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AD5734-9F13-4889-88AB-6A2444BD3E03}">
      <dsp:nvSpPr>
        <dsp:cNvPr id="0" name=""/>
        <dsp:cNvSpPr/>
      </dsp:nvSpPr>
      <dsp:spPr>
        <a:xfrm>
          <a:off x="3199802" y="0"/>
          <a:ext cx="3778250" cy="377825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9697C6-119E-41F4-BA4A-6AC39422BC62}">
      <dsp:nvSpPr>
        <dsp:cNvPr id="0" name=""/>
        <dsp:cNvSpPr/>
      </dsp:nvSpPr>
      <dsp:spPr>
        <a:xfrm>
          <a:off x="3445388" y="245586"/>
          <a:ext cx="1511300" cy="1511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u="sng" kern="1200" dirty="0"/>
            <a:t>ПІДТРИМУЮЧИЙ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300" u="sng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dirty="0"/>
            <a:t>Багато підтримки, мало вказівок</a:t>
          </a:r>
        </a:p>
      </dsp:txBody>
      <dsp:txXfrm>
        <a:off x="3519164" y="319362"/>
        <a:ext cx="1363748" cy="1363748"/>
      </dsp:txXfrm>
    </dsp:sp>
    <dsp:sp modelId="{44F2ABCC-0F6A-44D8-A2A5-5EA5A64DB01F}">
      <dsp:nvSpPr>
        <dsp:cNvPr id="0" name=""/>
        <dsp:cNvSpPr/>
      </dsp:nvSpPr>
      <dsp:spPr>
        <a:xfrm>
          <a:off x="5221165" y="245586"/>
          <a:ext cx="1511300" cy="1511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u="sng" kern="1200" dirty="0"/>
            <a:t>НАСТАВНИЦЬКИЙ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300" u="sng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dirty="0"/>
            <a:t>Багато підтримки, багато вказівок</a:t>
          </a:r>
        </a:p>
      </dsp:txBody>
      <dsp:txXfrm>
        <a:off x="5294941" y="319362"/>
        <a:ext cx="1363748" cy="1363748"/>
      </dsp:txXfrm>
    </dsp:sp>
    <dsp:sp modelId="{500508A3-9263-4301-94FC-87FCCD778BF5}">
      <dsp:nvSpPr>
        <dsp:cNvPr id="0" name=""/>
        <dsp:cNvSpPr/>
      </dsp:nvSpPr>
      <dsp:spPr>
        <a:xfrm>
          <a:off x="3445388" y="2021363"/>
          <a:ext cx="1511300" cy="1511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u="sng" kern="1200" dirty="0"/>
            <a:t>ДЕЛЕГУЮЧИЙ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300" u="sng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dirty="0"/>
            <a:t>Мало підтримки, мало вказівок</a:t>
          </a:r>
        </a:p>
      </dsp:txBody>
      <dsp:txXfrm>
        <a:off x="3519164" y="2095139"/>
        <a:ext cx="1363748" cy="1363748"/>
      </dsp:txXfrm>
    </dsp:sp>
    <dsp:sp modelId="{76E0E287-38A6-4B5D-8B5A-DBA12FF6FE87}">
      <dsp:nvSpPr>
        <dsp:cNvPr id="0" name=""/>
        <dsp:cNvSpPr/>
      </dsp:nvSpPr>
      <dsp:spPr>
        <a:xfrm>
          <a:off x="5221165" y="2021363"/>
          <a:ext cx="1511300" cy="1511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u="sng" kern="1200" dirty="0"/>
            <a:t>КОМАНДНИЙ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300" u="sng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dirty="0"/>
            <a:t>Мало підтримки, багато вказівок</a:t>
          </a:r>
        </a:p>
      </dsp:txBody>
      <dsp:txXfrm>
        <a:off x="5294941" y="2095139"/>
        <a:ext cx="1363748" cy="1363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E5CFE-C273-4FF1-AFD2-A1E54A86857E}" type="datetimeFigureOut">
              <a:rPr lang="uk-UA" smtClean="0"/>
              <a:t>04.12.2023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83E41-142D-4100-BAE8-274D5B9D5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688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A508C-8607-224F-99AD-04E0396C5F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64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A508C-8607-224F-99AD-04E0396C5FE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37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842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782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166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667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17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85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428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31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14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35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38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2834B-F755-4132-BA26-6CF6ADC49CB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9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"/>
          <a:stretch/>
        </p:blipFill>
        <p:spPr>
          <a:xfrm>
            <a:off x="592" y="50800"/>
            <a:ext cx="12190815" cy="6807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61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" y="0"/>
            <a:ext cx="12190815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78BCC-0EC4-B49A-9FC6-0A2B73DBE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8575AA-35F9-F254-E9C0-2339E7381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pic>
        <p:nvPicPr>
          <p:cNvPr id="3" name="Объект 8">
            <a:extLst>
              <a:ext uri="{FF2B5EF4-FFF2-40B4-BE49-F238E27FC236}">
                <a16:creationId xmlns:a16="http://schemas.microsoft.com/office/drawing/2014/main" id="{70E80914-4F13-E34E-94FC-CD0733EDB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12955" y="1742796"/>
            <a:ext cx="5910261" cy="10078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57EA42-639F-7D5A-20C3-743ABB638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722" y="3315184"/>
            <a:ext cx="5805278" cy="2112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C5478E-442E-690F-4215-226F5619DCE7}"/>
              </a:ext>
            </a:extLst>
          </p:cNvPr>
          <p:cNvSpPr txBox="1"/>
          <p:nvPr/>
        </p:nvSpPr>
        <p:spPr>
          <a:xfrm>
            <a:off x="6710419" y="1902552"/>
            <a:ext cx="5132439" cy="3970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ru-RU" sz="2000" b="1" dirty="0">
              <a:solidFill>
                <a:srgbClr val="28487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err="1">
                <a:solidFill>
                  <a:srgbClr val="284871"/>
                </a:solidFill>
              </a:rPr>
              <a:t>Задіяно</a:t>
            </a:r>
            <a:r>
              <a:rPr lang="ru-RU" sz="2400" b="1" dirty="0">
                <a:solidFill>
                  <a:srgbClr val="284871"/>
                </a:solidFill>
              </a:rPr>
              <a:t> 100+ </a:t>
            </a:r>
            <a:r>
              <a:rPr lang="ru-RU" sz="2400" b="1" dirty="0" err="1">
                <a:solidFill>
                  <a:srgbClr val="284871"/>
                </a:solidFill>
              </a:rPr>
              <a:t>коучів</a:t>
            </a:r>
            <a:r>
              <a:rPr lang="ru-RU" sz="2400" b="1" dirty="0">
                <a:solidFill>
                  <a:srgbClr val="284871"/>
                </a:solidFill>
              </a:rPr>
              <a:t> –</a:t>
            </a:r>
            <a:r>
              <a:rPr lang="uk-UA" sz="2400" b="1" dirty="0">
                <a:solidFill>
                  <a:srgbClr val="284871"/>
                </a:solidFill>
              </a:rPr>
              <a:t>волонтерів, </a:t>
            </a:r>
            <a:r>
              <a:rPr lang="ru-RU" sz="2400" b="1" dirty="0" err="1">
                <a:solidFill>
                  <a:srgbClr val="284871"/>
                </a:solidFill>
              </a:rPr>
              <a:t>членів</a:t>
            </a:r>
            <a:r>
              <a:rPr lang="ru-RU" sz="2400" b="1" dirty="0">
                <a:solidFill>
                  <a:srgbClr val="284871"/>
                </a:solidFill>
              </a:rPr>
              <a:t> </a:t>
            </a:r>
            <a:r>
              <a:rPr lang="en-US" sz="2400" b="1" dirty="0">
                <a:solidFill>
                  <a:srgbClr val="284871"/>
                </a:solidFill>
              </a:rPr>
              <a:t>ICF</a:t>
            </a:r>
          </a:p>
          <a:p>
            <a:pPr marL="742959" lvl="1" indent="-285750"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28487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284871"/>
                </a:solidFill>
              </a:rPr>
              <a:t>Залучено 500 </a:t>
            </a:r>
            <a:r>
              <a:rPr lang="ru-RU" sz="2400" b="1" dirty="0" err="1">
                <a:solidFill>
                  <a:srgbClr val="284871"/>
                </a:solidFill>
              </a:rPr>
              <a:t>лідерів</a:t>
            </a:r>
            <a:r>
              <a:rPr lang="ru-RU" sz="2400" b="1" dirty="0">
                <a:solidFill>
                  <a:srgbClr val="284871"/>
                </a:solidFill>
              </a:rPr>
              <a:t> </a:t>
            </a:r>
            <a:r>
              <a:rPr lang="ru-RU" sz="2400" b="1" dirty="0" err="1">
                <a:solidFill>
                  <a:srgbClr val="284871"/>
                </a:solidFill>
              </a:rPr>
              <a:t>компанії</a:t>
            </a:r>
            <a:r>
              <a:rPr lang="ru-RU" sz="2400" b="1" dirty="0">
                <a:solidFill>
                  <a:srgbClr val="284871"/>
                </a:solidFill>
              </a:rPr>
              <a:t> ДТЕК </a:t>
            </a:r>
            <a:r>
              <a:rPr lang="ru-RU" sz="2400" b="1" dirty="0" err="1">
                <a:solidFill>
                  <a:srgbClr val="284871"/>
                </a:solidFill>
              </a:rPr>
              <a:t>різних</a:t>
            </a:r>
            <a:r>
              <a:rPr lang="ru-RU" sz="2400" b="1" dirty="0">
                <a:solidFill>
                  <a:srgbClr val="284871"/>
                </a:solidFill>
              </a:rPr>
              <a:t> </a:t>
            </a:r>
            <a:r>
              <a:rPr lang="ru-RU" sz="2400" b="1" dirty="0" err="1">
                <a:solidFill>
                  <a:srgbClr val="284871"/>
                </a:solidFill>
              </a:rPr>
              <a:t>рівнів</a:t>
            </a:r>
            <a:r>
              <a:rPr lang="ru-RU" sz="2400" b="1" dirty="0">
                <a:solidFill>
                  <a:srgbClr val="284871"/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28487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284871"/>
                </a:solidFill>
              </a:rPr>
              <a:t>Проведено 580 </a:t>
            </a:r>
            <a:r>
              <a:rPr lang="ru-RU" sz="2400" b="1" dirty="0" err="1">
                <a:solidFill>
                  <a:srgbClr val="284871"/>
                </a:solidFill>
              </a:rPr>
              <a:t>сесій</a:t>
            </a:r>
            <a:r>
              <a:rPr lang="ru-RU" sz="2400" b="1" dirty="0">
                <a:solidFill>
                  <a:srgbClr val="284871"/>
                </a:solidFill>
              </a:rPr>
              <a:t> </a:t>
            </a:r>
            <a:r>
              <a:rPr lang="ru-RU" sz="2400" b="1" dirty="0" err="1">
                <a:solidFill>
                  <a:srgbClr val="284871"/>
                </a:solidFill>
              </a:rPr>
              <a:t>англійською</a:t>
            </a:r>
            <a:r>
              <a:rPr lang="ru-RU" sz="2400" b="1" dirty="0">
                <a:solidFill>
                  <a:srgbClr val="284871"/>
                </a:solidFill>
              </a:rPr>
              <a:t> та 730 </a:t>
            </a:r>
            <a:r>
              <a:rPr lang="ru-RU" sz="2400" b="1" dirty="0" err="1">
                <a:solidFill>
                  <a:srgbClr val="284871"/>
                </a:solidFill>
              </a:rPr>
              <a:t>сесій</a:t>
            </a:r>
            <a:r>
              <a:rPr lang="ru-RU" sz="2400" b="1" dirty="0">
                <a:solidFill>
                  <a:srgbClr val="284871"/>
                </a:solidFill>
              </a:rPr>
              <a:t> </a:t>
            </a:r>
            <a:r>
              <a:rPr lang="ru-RU" sz="2400" b="1" dirty="0" err="1">
                <a:solidFill>
                  <a:srgbClr val="284871"/>
                </a:solidFill>
              </a:rPr>
              <a:t>українською</a:t>
            </a:r>
            <a:r>
              <a:rPr lang="ru-RU" sz="2400" b="1" dirty="0">
                <a:solidFill>
                  <a:srgbClr val="284871"/>
                </a:solidFill>
              </a:rPr>
              <a:t> </a:t>
            </a:r>
            <a:endParaRPr lang="ru-RU" sz="2000" b="1" dirty="0">
              <a:solidFill>
                <a:srgbClr val="284871"/>
              </a:solidFill>
            </a:endParaRPr>
          </a:p>
          <a:p>
            <a:pPr marL="457209" lvl="1" indent="0" algn="ctr">
              <a:buNone/>
            </a:pPr>
            <a:endParaRPr lang="ru-RU" sz="2000" b="1" dirty="0">
              <a:solidFill>
                <a:srgbClr val="28487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A6A328AC-74B7-9DB1-DC72-82BD661B156B}"/>
              </a:ext>
            </a:extLst>
          </p:cNvPr>
          <p:cNvSpPr/>
          <p:nvPr/>
        </p:nvSpPr>
        <p:spPr>
          <a:xfrm>
            <a:off x="491613" y="224135"/>
            <a:ext cx="111301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Montserrat" panose="00000500000000000000" pitchFamily="2" charset="-52"/>
              </a:rPr>
              <a:t>НАЦІОНАЛЬНА </a:t>
            </a:r>
          </a:p>
          <a:p>
            <a:pPr algn="ctr"/>
            <a:r>
              <a:rPr lang="uk-UA" sz="2800" b="1" dirty="0">
                <a:latin typeface="Montserrat" panose="00000500000000000000" pitchFamily="2" charset="-52"/>
              </a:rPr>
              <a:t>ВОЛОНТЕРСЬКА </a:t>
            </a:r>
          </a:p>
          <a:p>
            <a:pPr algn="ctr"/>
            <a:r>
              <a:rPr lang="uk-UA" sz="2800" b="1" dirty="0">
                <a:latin typeface="Montserrat" panose="00000500000000000000" pitchFamily="2" charset="-52"/>
              </a:rPr>
              <a:t>КОУЧИНГОВА ПРОГРАМА  </a:t>
            </a:r>
          </a:p>
          <a:p>
            <a:pPr algn="ctr"/>
            <a:r>
              <a:rPr lang="uk-UA" sz="2800" b="1" dirty="0">
                <a:latin typeface="Montserrat" panose="00000500000000000000" pitchFamily="2" charset="-52"/>
              </a:rPr>
              <a:t>«ВІДНОВИ СЕБЕ»</a:t>
            </a:r>
            <a:endParaRPr lang="ru-RU" sz="2800" b="1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59953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78BCC-0EC4-B49A-9FC6-0A2B73DBE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8575AA-35F9-F254-E9C0-2339E7381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pic>
        <p:nvPicPr>
          <p:cNvPr id="2" name="Picture 2" descr="На зображенні може бути: текст">
            <a:extLst>
              <a:ext uri="{FF2B5EF4-FFF2-40B4-BE49-F238E27FC236}">
                <a16:creationId xmlns:a16="http://schemas.microsoft.com/office/drawing/2014/main" id="{C4F9F82F-EFF3-D9D6-DF1D-AD246588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8" y="1910547"/>
            <a:ext cx="3505201" cy="3505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F2C86-819B-7691-1C5A-E5FB75A58213}"/>
              </a:ext>
            </a:extLst>
          </p:cNvPr>
          <p:cNvSpPr txBox="1">
            <a:spLocks/>
          </p:cNvSpPr>
          <p:nvPr/>
        </p:nvSpPr>
        <p:spPr>
          <a:xfrm>
            <a:off x="3977174" y="732039"/>
            <a:ext cx="7416599" cy="1959884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14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b="1" dirty="0">
                <a:solidFill>
                  <a:srgbClr val="284871"/>
                </a:solidFill>
              </a:rPr>
              <a:t>14 грудня о 14-00</a:t>
            </a:r>
          </a:p>
          <a:p>
            <a:pPr marL="0" indent="0" algn="ctr">
              <a:buNone/>
            </a:pPr>
            <a:r>
              <a:rPr lang="uk-UA" b="1" dirty="0">
                <a:solidFill>
                  <a:srgbClr val="284871"/>
                </a:solidFill>
              </a:rPr>
              <a:t>ЖИВА Конференція-практикум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284871"/>
                </a:solidFill>
              </a:rPr>
              <a:t> «ВІДНОВИ СЕБЕ»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D03057-EE44-11E6-DC22-B56C35A01C94}"/>
              </a:ext>
            </a:extLst>
          </p:cNvPr>
          <p:cNvSpPr txBox="1">
            <a:spLocks/>
          </p:cNvSpPr>
          <p:nvPr/>
        </p:nvSpPr>
        <p:spPr>
          <a:xfrm>
            <a:off x="4162214" y="2531943"/>
            <a:ext cx="7879328" cy="2489479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14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400" dirty="0">
              <a:solidFill>
                <a:srgbClr val="284871"/>
              </a:solidFill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284871"/>
                </a:solidFill>
              </a:rPr>
              <a:t> </a:t>
            </a:r>
            <a:r>
              <a:rPr lang="ru-RU" sz="2200" b="1" dirty="0" err="1">
                <a:solidFill>
                  <a:srgbClr val="284871"/>
                </a:solidFill>
              </a:rPr>
              <a:t>Реальні</a:t>
            </a:r>
            <a:r>
              <a:rPr lang="ru-RU" sz="2200" b="1" dirty="0">
                <a:solidFill>
                  <a:srgbClr val="284871"/>
                </a:solidFill>
              </a:rPr>
              <a:t> </a:t>
            </a:r>
            <a:r>
              <a:rPr lang="ru-RU" sz="2200" b="1" dirty="0" err="1">
                <a:solidFill>
                  <a:srgbClr val="284871"/>
                </a:solidFill>
              </a:rPr>
              <a:t>кейси</a:t>
            </a:r>
            <a:r>
              <a:rPr lang="ru-RU" sz="2200" b="1" dirty="0">
                <a:solidFill>
                  <a:srgbClr val="284871"/>
                </a:solidFill>
              </a:rPr>
              <a:t> </a:t>
            </a:r>
            <a:r>
              <a:rPr lang="ru-RU" sz="2200" b="1" dirty="0" err="1">
                <a:solidFill>
                  <a:srgbClr val="284871"/>
                </a:solidFill>
              </a:rPr>
              <a:t>від</a:t>
            </a:r>
            <a:r>
              <a:rPr lang="ru-RU" sz="2200" b="1" dirty="0">
                <a:solidFill>
                  <a:srgbClr val="284871"/>
                </a:solidFill>
              </a:rPr>
              <a:t> </a:t>
            </a:r>
            <a:r>
              <a:rPr lang="en-US" sz="2200" b="1" dirty="0">
                <a:solidFill>
                  <a:srgbClr val="284871"/>
                </a:solidFill>
              </a:rPr>
              <a:t>BMW Ukraine, </a:t>
            </a:r>
            <a:r>
              <a:rPr lang="ru-RU" sz="2200" b="1" dirty="0" err="1">
                <a:solidFill>
                  <a:srgbClr val="284871"/>
                </a:solidFill>
              </a:rPr>
              <a:t>Рідна</a:t>
            </a:r>
            <a:r>
              <a:rPr lang="ru-RU" sz="2200" b="1" dirty="0">
                <a:solidFill>
                  <a:srgbClr val="284871"/>
                </a:solidFill>
              </a:rPr>
              <a:t> марка”, </a:t>
            </a:r>
            <a:r>
              <a:rPr lang="en-US" sz="2200" b="1" dirty="0" err="1">
                <a:solidFill>
                  <a:srgbClr val="284871"/>
                </a:solidFill>
              </a:rPr>
              <a:t>Intellias</a:t>
            </a:r>
            <a:r>
              <a:rPr lang="en-US" sz="2200" b="1" dirty="0">
                <a:solidFill>
                  <a:srgbClr val="284871"/>
                </a:solidFill>
              </a:rPr>
              <a:t>, </a:t>
            </a:r>
            <a:r>
              <a:rPr lang="en-US" sz="2200" b="1" dirty="0" err="1">
                <a:solidFill>
                  <a:srgbClr val="284871"/>
                </a:solidFill>
              </a:rPr>
              <a:t>Plarium</a:t>
            </a:r>
            <a:r>
              <a:rPr lang="en-US" sz="2200" b="1" dirty="0">
                <a:solidFill>
                  <a:srgbClr val="284871"/>
                </a:solidFill>
              </a:rPr>
              <a:t> </a:t>
            </a:r>
            <a:r>
              <a:rPr lang="ru-RU" sz="2200" b="1" dirty="0">
                <a:solidFill>
                  <a:srgbClr val="284871"/>
                </a:solidFill>
              </a:rPr>
              <a:t>та </a:t>
            </a:r>
            <a:r>
              <a:rPr lang="en-US" sz="2200" b="1" dirty="0">
                <a:solidFill>
                  <a:srgbClr val="284871"/>
                </a:solidFill>
              </a:rPr>
              <a:t>DTEK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ru-RU" sz="2200" b="1" dirty="0" err="1">
                <a:solidFill>
                  <a:srgbClr val="284871"/>
                </a:solidFill>
              </a:rPr>
              <a:t>Практичні</a:t>
            </a:r>
            <a:r>
              <a:rPr lang="ru-RU" sz="2200" b="1" dirty="0">
                <a:solidFill>
                  <a:srgbClr val="284871"/>
                </a:solidFill>
              </a:rPr>
              <a:t> </a:t>
            </a:r>
            <a:r>
              <a:rPr lang="ru-RU" sz="2200" b="1" dirty="0" err="1">
                <a:solidFill>
                  <a:srgbClr val="284871"/>
                </a:solidFill>
              </a:rPr>
              <a:t>коучингові</a:t>
            </a:r>
            <a:r>
              <a:rPr lang="ru-RU" sz="2200" b="1" dirty="0">
                <a:solidFill>
                  <a:srgbClr val="284871"/>
                </a:solidFill>
              </a:rPr>
              <a:t> </a:t>
            </a:r>
            <a:r>
              <a:rPr lang="ru-RU" sz="2200" b="1" dirty="0" err="1">
                <a:solidFill>
                  <a:srgbClr val="284871"/>
                </a:solidFill>
              </a:rPr>
              <a:t>технології</a:t>
            </a:r>
            <a:endParaRPr lang="ru-RU" sz="2200" b="1" dirty="0">
              <a:solidFill>
                <a:srgbClr val="284871"/>
              </a:solidFill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ru-RU" sz="2200" b="1" dirty="0" err="1">
                <a:solidFill>
                  <a:srgbClr val="284871"/>
                </a:solidFill>
              </a:rPr>
              <a:t>Конкретні</a:t>
            </a:r>
            <a:r>
              <a:rPr lang="ru-RU" sz="2200" b="1" dirty="0">
                <a:solidFill>
                  <a:srgbClr val="284871"/>
                </a:solidFill>
              </a:rPr>
              <a:t> </a:t>
            </a:r>
            <a:r>
              <a:rPr lang="ru-RU" sz="2200" b="1" dirty="0" err="1">
                <a:solidFill>
                  <a:srgbClr val="284871"/>
                </a:solidFill>
              </a:rPr>
              <a:t>результати</a:t>
            </a:r>
            <a:endParaRPr lang="en-US" sz="2200" b="1" dirty="0">
              <a:solidFill>
                <a:srgbClr val="284871"/>
              </a:solidFill>
            </a:endParaRPr>
          </a:p>
          <a:p>
            <a:pPr marL="457209" lvl="1" indent="0">
              <a:buNone/>
            </a:pPr>
            <a:endParaRPr lang="en-US" sz="1400" b="1" dirty="0">
              <a:solidFill>
                <a:srgbClr val="28487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D5B405-18B4-1161-67FA-FFFFA8089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330" y="5021422"/>
            <a:ext cx="87630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58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5B8BC-BD48-300C-D570-EC64B9728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D8D866-9126-663A-CF1B-42975AD47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4B16F7-9BFB-61C2-1A2C-D7AFF85F3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5"/>
            <a:ext cx="12192000" cy="68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38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C0D61-6039-8C08-373A-444C259E9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956" y="180624"/>
            <a:ext cx="3752088" cy="1325563"/>
          </a:xfrm>
        </p:spPr>
        <p:txBody>
          <a:bodyPr/>
          <a:lstStyle/>
          <a:p>
            <a:r>
              <a:rPr lang="uk-UA" dirty="0"/>
              <a:t>Ольга Дубова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230F6A8-0522-E1D5-44E2-FCD38FA50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445" y="1928432"/>
            <a:ext cx="7942171" cy="4351338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Членкиня правління </a:t>
            </a:r>
            <a:r>
              <a:rPr lang="en-US" dirty="0"/>
              <a:t>ICF Ukraine</a:t>
            </a:r>
            <a:r>
              <a:rPr lang="uk-UA" dirty="0"/>
              <a:t>, голова комітету взаємодії з компаніями та організаціями</a:t>
            </a:r>
          </a:p>
          <a:p>
            <a:r>
              <a:rPr lang="uk-UA" dirty="0"/>
              <a:t>Бізнес-коуч </a:t>
            </a:r>
            <a:r>
              <a:rPr lang="en-US" dirty="0"/>
              <a:t>PCC ICF</a:t>
            </a:r>
            <a:endParaRPr lang="uk-UA" dirty="0"/>
          </a:p>
          <a:p>
            <a:r>
              <a:rPr lang="en-US" dirty="0"/>
              <a:t>Executive </a:t>
            </a:r>
            <a:r>
              <a:rPr lang="uk-UA" dirty="0"/>
              <a:t>коуч, коуч ТОП команд</a:t>
            </a:r>
          </a:p>
          <a:p>
            <a:r>
              <a:rPr lang="uk-UA" dirty="0"/>
              <a:t>1300+ годин коучингової практики</a:t>
            </a:r>
          </a:p>
          <a:p>
            <a:r>
              <a:rPr lang="uk-UA" dirty="0"/>
              <a:t>Співзасновниця команди </a:t>
            </a:r>
            <a:r>
              <a:rPr lang="en-US" dirty="0" err="1"/>
              <a:t>iCoach.Team</a:t>
            </a:r>
            <a:endParaRPr lang="en-US" dirty="0"/>
          </a:p>
          <a:p>
            <a:r>
              <a:rPr lang="uk-UA" dirty="0"/>
              <a:t>Старша викладачка Кафедри теоретичної та практичної психології Львівської Політехніки</a:t>
            </a:r>
          </a:p>
          <a:p>
            <a:r>
              <a:rPr lang="uk-UA" dirty="0"/>
              <a:t>Тренер </a:t>
            </a:r>
            <a:r>
              <a:rPr lang="en-US" dirty="0" err="1"/>
              <a:t>CoachingUP</a:t>
            </a:r>
            <a:r>
              <a:rPr lang="en-US" dirty="0"/>
              <a:t> University</a:t>
            </a:r>
          </a:p>
          <a:p>
            <a:r>
              <a:rPr lang="uk-UA" dirty="0"/>
              <a:t>Бізнес-тренер</a:t>
            </a:r>
          </a:p>
          <a:p>
            <a:r>
              <a:rPr lang="uk-UA" dirty="0"/>
              <a:t>Консультант з маркетингових стратегій</a:t>
            </a:r>
          </a:p>
          <a:p>
            <a:endParaRPr lang="uk-U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1F7291-94FB-DFAE-728F-299108E39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" y="1928432"/>
            <a:ext cx="3432582" cy="30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B30572-ED9D-16DB-8282-35FA2900B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32C863-79E0-5700-18DC-8C5CD51E3A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04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5F99AC-46ED-2F57-BA60-61DBCE20A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179" y="368011"/>
            <a:ext cx="9287625" cy="50730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78BCC-0EC4-B49A-9FC6-0A2B73DBE7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8575AA-35F9-F254-E9C0-2339E7381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29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BB49E-3278-8DD2-AC06-59F898AA8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2EB962B-11B6-4E4C-025D-7D22C715D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AA3BF3-7B6C-4B9A-2946-8207355B2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17" y="39438"/>
            <a:ext cx="10582183" cy="58531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C39903-11A2-8639-BDCD-C80CB1AB27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E379E7-9C00-1B43-3A49-B3BD43917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0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F0F9F5-F376-C5EB-09D5-1E8F64C24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37" y="870931"/>
            <a:ext cx="9491408" cy="49978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BEF388-AF51-1F5C-2A8E-7F5D99C1E3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DB235B-E23A-C2E9-5196-35B2285C2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61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C06297-7198-054C-E4AE-303095B37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30" y="406947"/>
            <a:ext cx="10590466" cy="54073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05B037-5B25-9991-6745-158E5889BE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89D52F-4F49-8FA0-3796-151ACF942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28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338"/>
            <a:ext cx="12190815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187ABC-8DA7-7463-5B66-6DA326C79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67085"/>
            <a:ext cx="9921240" cy="53263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79CD00-124D-843A-D3ED-22B9D0329B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DDD31BB-6DB7-17D1-46BF-E4188D0B2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80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3972A5-127D-AF5D-D3EE-73A4E7D41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7324"/>
            <a:ext cx="10052944" cy="56514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8D5B62-6564-2A5C-7995-8769F76935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B72DA2-F543-D309-BB49-BBCE3A49B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69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78BCC-0EC4-B49A-9FC6-0A2B73DBE7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8575AA-35F9-F254-E9C0-2339E7381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1F4502-9C1E-9A43-382C-CB34E9C21D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7" t="15290" r="9940" b="18946"/>
          <a:stretch/>
        </p:blipFill>
        <p:spPr>
          <a:xfrm>
            <a:off x="3129700" y="1714540"/>
            <a:ext cx="9137442" cy="41047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6750CF-BE1A-CA9A-F869-C5CC8FE5A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88" y="1197625"/>
            <a:ext cx="2843212" cy="28432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B421B2F-97C2-7707-21A9-EFBEA4065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466" y="245057"/>
            <a:ext cx="9888794" cy="1310764"/>
          </a:xfrm>
        </p:spPr>
        <p:txBody>
          <a:bodyPr/>
          <a:lstStyle/>
          <a:p>
            <a:r>
              <a:rPr lang="uk-UA" dirty="0"/>
              <a:t>ПРО МЕНЕ</a:t>
            </a:r>
            <a:br>
              <a:rPr lang="en-US" dirty="0"/>
            </a:br>
            <a:r>
              <a:rPr lang="uk-UA" dirty="0"/>
              <a:t> </a:t>
            </a:r>
            <a:r>
              <a:rPr lang="uk-UA" sz="2800" dirty="0"/>
              <a:t>і МОЮ РОЛЬ у ГО </a:t>
            </a:r>
            <a:r>
              <a:rPr lang="en-US" sz="2800" dirty="0"/>
              <a:t>ICF UKRAINE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EE2814-3F0C-7267-60B7-49886C9C15BF}"/>
              </a:ext>
            </a:extLst>
          </p:cNvPr>
          <p:cNvSpPr txBox="1"/>
          <p:nvPr/>
        </p:nvSpPr>
        <p:spPr>
          <a:xfrm>
            <a:off x="686717" y="4121846"/>
            <a:ext cx="189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>
                <a:solidFill>
                  <a:srgbClr val="293A8F"/>
                </a:solidFill>
              </a:rPr>
              <a:t>МВА, РСС </a:t>
            </a:r>
            <a:r>
              <a:rPr lang="en-US" sz="2000" dirty="0">
                <a:solidFill>
                  <a:srgbClr val="293A8F"/>
                </a:solidFill>
              </a:rPr>
              <a:t>ICF</a:t>
            </a:r>
            <a:endParaRPr lang="ru-RU" sz="2000" dirty="0">
              <a:solidFill>
                <a:srgbClr val="293A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94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338"/>
            <a:ext cx="1219081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819F-EAC7-BE9D-7DB6-222A2B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950D-C953-09D7-4B6B-3428F9A5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sp>
        <p:nvSpPr>
          <p:cNvPr id="6" name="Місце для вмісту 2">
            <a:extLst>
              <a:ext uri="{FF2B5EF4-FFF2-40B4-BE49-F238E27FC236}">
                <a16:creationId xmlns:a16="http://schemas.microsoft.com/office/drawing/2014/main" id="{A4A047F5-5FBB-B4A7-649D-2AEFF5DA5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07" y="1645627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uk-UA" dirty="0"/>
              <a:t>«Бий, біжи, завмри» – стан на самому початку, але дехто залишається в ньому і досі</a:t>
            </a:r>
          </a:p>
          <a:p>
            <a:r>
              <a:rPr lang="uk-UA" dirty="0"/>
              <a:t>Зависання на минулому (до 24.02.2022) – чекають, що все повернеться</a:t>
            </a:r>
          </a:p>
          <a:p>
            <a:r>
              <a:rPr lang="uk-UA" dirty="0"/>
              <a:t>«Все пропало» – повна зневіра у тому, що можна якось вести справи</a:t>
            </a:r>
          </a:p>
          <a:p>
            <a:r>
              <a:rPr lang="uk-UA" dirty="0"/>
              <a:t>Розумію, що щось потрібно робити, але не знаю, що</a:t>
            </a:r>
          </a:p>
          <a:p>
            <a:r>
              <a:rPr lang="uk-UA" dirty="0"/>
              <a:t>Нерозуміння, як працювати в умовах, коли планувати не завжди вдається </a:t>
            </a:r>
          </a:p>
          <a:p>
            <a:r>
              <a:rPr lang="uk-UA" dirty="0"/>
              <a:t>Попередня ціль неактуальна/недосяжна, а нової нема</a:t>
            </a:r>
          </a:p>
          <a:p>
            <a:r>
              <a:rPr lang="uk-UA" dirty="0"/>
              <a:t>Працівники дезорієнтовані, тривожні, невмотивовані</a:t>
            </a:r>
          </a:p>
          <a:p>
            <a:endParaRPr lang="uk-UA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A81B7D0-025B-B6CC-2257-F315511D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887" y="478634"/>
            <a:ext cx="6250342" cy="1325563"/>
          </a:xfrm>
        </p:spPr>
        <p:txBody>
          <a:bodyPr>
            <a:normAutofit/>
          </a:bodyPr>
          <a:lstStyle/>
          <a:p>
            <a:r>
              <a:rPr lang="uk-UA" sz="3600" b="1" dirty="0"/>
              <a:t>В якому стані лідери сьогодні?</a:t>
            </a:r>
          </a:p>
        </p:txBody>
      </p:sp>
    </p:spTree>
    <p:extLst>
      <p:ext uri="{BB962C8B-B14F-4D97-AF65-F5344CB8AC3E}">
        <p14:creationId xmlns:p14="http://schemas.microsoft.com/office/powerpoint/2010/main" val="1285349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819F-EAC7-BE9D-7DB6-222A2B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950D-C953-09D7-4B6B-3428F9A5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sp>
        <p:nvSpPr>
          <p:cNvPr id="2" name="Місце для вмісту 2">
            <a:extLst>
              <a:ext uri="{FF2B5EF4-FFF2-40B4-BE49-F238E27FC236}">
                <a16:creationId xmlns:a16="http://schemas.microsoft.com/office/drawing/2014/main" id="{026DF6D6-E25C-E79A-3BBF-D4E204077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67" y="1344180"/>
            <a:ext cx="8915400" cy="339649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70000"/>
              </a:lnSpc>
              <a:spcAft>
                <a:spcPts val="800"/>
              </a:spcAft>
            </a:pPr>
            <a:r>
              <a:rPr lang="uk-UA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Адаптувати стратегію, бізнес – процеси, продукти до нової реальності</a:t>
            </a:r>
            <a:endParaRPr lang="en-US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  <a:spcAft>
                <a:spcPts val="800"/>
              </a:spcAft>
            </a:pPr>
            <a:r>
              <a:rPr lang="uk-UA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Створити власний план дій та реалізувати його на шляху до бажаного.</a:t>
            </a:r>
          </a:p>
          <a:p>
            <a:pPr>
              <a:lnSpc>
                <a:spcPct val="70000"/>
              </a:lnSpc>
              <a:spcAft>
                <a:spcPts val="800"/>
              </a:spcAft>
            </a:pPr>
            <a:r>
              <a:rPr lang="uk-UA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Отримати підтримку та підвищити впевненість у власних силах.</a:t>
            </a:r>
          </a:p>
          <a:p>
            <a:pPr>
              <a:lnSpc>
                <a:spcPct val="70000"/>
              </a:lnSpc>
              <a:spcAft>
                <a:spcPts val="800"/>
              </a:spcAft>
            </a:pPr>
            <a:r>
              <a:rPr lang="uk-UA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Зрозуміти, як комунікувати зі співробітниками та підтримувати психоемоційний стан команди</a:t>
            </a:r>
          </a:p>
          <a:p>
            <a:pPr>
              <a:lnSpc>
                <a:spcPct val="70000"/>
              </a:lnSpc>
              <a:spcAft>
                <a:spcPts val="800"/>
              </a:spcAft>
            </a:pPr>
            <a:r>
              <a:rPr lang="uk-UA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Стабілізувати стан та підвищити згуртованість команди у поточних умовах</a:t>
            </a:r>
          </a:p>
          <a:p>
            <a:pPr>
              <a:lnSpc>
                <a:spcPct val="70000"/>
              </a:lnSpc>
              <a:spcAft>
                <a:spcPts val="800"/>
              </a:spcAft>
            </a:pPr>
            <a:r>
              <a:rPr lang="uk-UA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Підвищити ефективність комунікації всередині команди</a:t>
            </a:r>
          </a:p>
          <a:p>
            <a:pPr>
              <a:lnSpc>
                <a:spcPct val="70000"/>
              </a:lnSpc>
              <a:spcAft>
                <a:spcPts val="800"/>
              </a:spcAft>
            </a:pPr>
            <a:r>
              <a:rPr lang="uk-UA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 емоційно більш стійкими та більш зрілими</a:t>
            </a:r>
          </a:p>
          <a:p>
            <a:pPr>
              <a:lnSpc>
                <a:spcPct val="70000"/>
              </a:lnSpc>
              <a:spcAft>
                <a:spcPts val="800"/>
              </a:spcAft>
            </a:pPr>
            <a:r>
              <a:rPr lang="uk-UA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Створити умови, щоб кожен відчував себе значущим, бачив сенс у тому, що він робить, та </a:t>
            </a:r>
          </a:p>
          <a:p>
            <a:pPr marL="0" indent="0">
              <a:lnSpc>
                <a:spcPct val="70000"/>
              </a:lnSpc>
              <a:spcAft>
                <a:spcPts val="800"/>
              </a:spcAft>
              <a:buNone/>
            </a:pPr>
            <a:r>
              <a:rPr lang="uk-UA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відчував причетність до спільної справи.</a:t>
            </a:r>
          </a:p>
          <a:p>
            <a:pPr marL="0" indent="0">
              <a:lnSpc>
                <a:spcPct val="70000"/>
              </a:lnSpc>
              <a:spcAft>
                <a:spcPts val="800"/>
              </a:spcAft>
              <a:buNone/>
            </a:pPr>
            <a:endParaRPr lang="uk-UA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93E260-FAE3-B7DF-8751-1BB78FAFB938}"/>
              </a:ext>
            </a:extLst>
          </p:cNvPr>
          <p:cNvSpPr txBox="1">
            <a:spLocks/>
          </p:cNvSpPr>
          <p:nvPr/>
        </p:nvSpPr>
        <p:spPr>
          <a:xfrm>
            <a:off x="5127391" y="3429000"/>
            <a:ext cx="8915400" cy="4816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uk-UA" sz="6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7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uk-UA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ТОП 3</a:t>
            </a:r>
          </a:p>
          <a:p>
            <a:pPr>
              <a:lnSpc>
                <a:spcPct val="70000"/>
              </a:lnSpc>
              <a:spcAft>
                <a:spcPts val="800"/>
              </a:spcAft>
            </a:pPr>
            <a:r>
              <a:rPr lang="uk-UA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Що робити далі, коли нічого незрозуміло плюс пів команди нема в доступі</a:t>
            </a:r>
          </a:p>
          <a:p>
            <a:pPr>
              <a:lnSpc>
                <a:spcPct val="70000"/>
              </a:lnSpc>
              <a:spcAft>
                <a:spcPts val="800"/>
              </a:spcAft>
            </a:pPr>
            <a:r>
              <a:rPr lang="uk-UA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Впевненість у своїх сила </a:t>
            </a:r>
          </a:p>
          <a:p>
            <a:pPr>
              <a:lnSpc>
                <a:spcPct val="70000"/>
              </a:lnSpc>
              <a:spcAft>
                <a:spcPts val="800"/>
              </a:spcAft>
            </a:pPr>
            <a:r>
              <a:rPr lang="uk-UA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Стан команди </a:t>
            </a:r>
          </a:p>
          <a:p>
            <a:endParaRPr lang="uk-UA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48A6ABB-657C-E838-CD99-8A23DCE0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272" y="250071"/>
            <a:ext cx="7267113" cy="1325563"/>
          </a:xfrm>
        </p:spPr>
        <p:txBody>
          <a:bodyPr/>
          <a:lstStyle/>
          <a:p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Актуальні на сьогодні запити</a:t>
            </a:r>
            <a:b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39383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338"/>
            <a:ext cx="1219081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819F-EAC7-BE9D-7DB6-222A2B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950D-C953-09D7-4B6B-3428F9A5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sp>
        <p:nvSpPr>
          <p:cNvPr id="2" name="Місце для вмісту 2">
            <a:extLst>
              <a:ext uri="{FF2B5EF4-FFF2-40B4-BE49-F238E27FC236}">
                <a16:creationId xmlns:a16="http://schemas.microsoft.com/office/drawing/2014/main" id="{2CBDE2E9-110A-F9E2-A83D-0F1EFF069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V </a:t>
            </a:r>
            <a:r>
              <a:rPr lang="en-US" sz="4000" dirty="0"/>
              <a:t>Volatility			- </a:t>
            </a:r>
            <a:r>
              <a:rPr lang="uk-UA" sz="4000" dirty="0"/>
              <a:t>Нестабільність</a:t>
            </a:r>
            <a:endParaRPr lang="en-US" sz="4000" dirty="0"/>
          </a:p>
          <a:p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U </a:t>
            </a:r>
            <a:r>
              <a:rPr lang="en-US" sz="4000" dirty="0"/>
              <a:t>Uncertainty</a:t>
            </a:r>
            <a:r>
              <a:rPr lang="uk-UA" sz="4000" dirty="0"/>
              <a:t>		- Невизначеність</a:t>
            </a:r>
            <a:endParaRPr lang="en-US" sz="4000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C </a:t>
            </a:r>
            <a:r>
              <a:rPr lang="en-US" sz="4000" dirty="0"/>
              <a:t>Complexity</a:t>
            </a:r>
            <a:r>
              <a:rPr lang="uk-UA" sz="4000" dirty="0"/>
              <a:t>		- Складність</a:t>
            </a:r>
            <a:endParaRPr lang="en-US" sz="4000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A </a:t>
            </a:r>
            <a:r>
              <a:rPr lang="en-US" sz="4000" dirty="0"/>
              <a:t>Ambiguity</a:t>
            </a:r>
            <a:r>
              <a:rPr lang="uk-UA" sz="4000" dirty="0"/>
              <a:t>		- Неоднозначність</a:t>
            </a:r>
            <a:endParaRPr lang="uk-UA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5E33E04-BFE2-8C3C-4F03-DEE4A2834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981" y="385050"/>
            <a:ext cx="3059097" cy="1325563"/>
          </a:xfrm>
        </p:spPr>
        <p:txBody>
          <a:bodyPr/>
          <a:lstStyle/>
          <a:p>
            <a:r>
              <a:rPr lang="en-US" b="1" dirty="0"/>
              <a:t>V U C A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74702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338"/>
            <a:ext cx="1219081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819F-EAC7-BE9D-7DB6-222A2B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950D-C953-09D7-4B6B-3428F9A5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sp>
        <p:nvSpPr>
          <p:cNvPr id="2" name="Місце для вмісту 2">
            <a:extLst>
              <a:ext uri="{FF2B5EF4-FFF2-40B4-BE49-F238E27FC236}">
                <a16:creationId xmlns:a16="http://schemas.microsoft.com/office/drawing/2014/main" id="{BFD361CC-0802-A062-6899-5CF573B36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197" y="1905000"/>
            <a:ext cx="10987378" cy="3777622"/>
          </a:xfrm>
        </p:spPr>
        <p:txBody>
          <a:bodyPr>
            <a:normAutofit/>
          </a:bodyPr>
          <a:lstStyle/>
          <a:p>
            <a:r>
              <a:rPr lang="uk-UA" sz="2400" dirty="0"/>
              <a:t>Нестабільність</a:t>
            </a:r>
            <a:r>
              <a:rPr lang="en-US" sz="3200" dirty="0"/>
              <a:t> </a:t>
            </a:r>
            <a:r>
              <a:rPr lang="en-US" sz="4000" dirty="0"/>
              <a:t>        </a:t>
            </a:r>
            <a:r>
              <a:rPr lang="uk-UA" sz="4000" dirty="0"/>
              <a:t>     Крихкість</a:t>
            </a:r>
            <a:r>
              <a:rPr lang="en-US" sz="4000" dirty="0"/>
              <a:t>     </a:t>
            </a:r>
            <a:r>
              <a:rPr lang="uk-UA" sz="4000" dirty="0"/>
              <a:t>                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B</a:t>
            </a:r>
            <a:r>
              <a:rPr lang="en-US" sz="2400" dirty="0"/>
              <a:t>rittle</a:t>
            </a:r>
          </a:p>
          <a:p>
            <a:r>
              <a:rPr lang="uk-UA" sz="2400" dirty="0"/>
              <a:t>Невизначеність</a:t>
            </a:r>
            <a:r>
              <a:rPr lang="en-US" sz="4000" dirty="0"/>
              <a:t>        </a:t>
            </a:r>
            <a:r>
              <a:rPr lang="uk-UA" sz="4000" dirty="0"/>
              <a:t>     Тривожність</a:t>
            </a:r>
            <a:r>
              <a:rPr lang="en-US" sz="4000" dirty="0"/>
              <a:t>  </a:t>
            </a:r>
            <a:r>
              <a:rPr lang="uk-UA" sz="4000" dirty="0"/>
              <a:t>              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en-US" sz="2400" dirty="0"/>
              <a:t>nxious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uk-UA" sz="2400" dirty="0"/>
              <a:t>Складність</a:t>
            </a:r>
            <a:r>
              <a:rPr lang="en-US" sz="4000" dirty="0"/>
              <a:t>            </a:t>
            </a:r>
            <a:r>
              <a:rPr lang="uk-UA" sz="4000" dirty="0"/>
              <a:t>       Нелінійність </a:t>
            </a:r>
            <a:r>
              <a:rPr lang="en-US" sz="4000" dirty="0"/>
              <a:t>  </a:t>
            </a:r>
            <a:r>
              <a:rPr lang="uk-UA" sz="4000" dirty="0"/>
              <a:t>            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N</a:t>
            </a:r>
            <a:r>
              <a:rPr lang="en-US" sz="2400" dirty="0"/>
              <a:t>onlinear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uk-UA" sz="2400" dirty="0"/>
              <a:t>Неоднозначність</a:t>
            </a:r>
            <a:r>
              <a:rPr lang="en-US" sz="4000" dirty="0"/>
              <a:t>       </a:t>
            </a:r>
            <a:r>
              <a:rPr lang="uk-UA" sz="4000" dirty="0"/>
              <a:t>    Незрозумілість</a:t>
            </a:r>
            <a:r>
              <a:rPr lang="en-US" sz="4000" dirty="0"/>
              <a:t> </a:t>
            </a:r>
            <a:r>
              <a:rPr lang="uk-UA" sz="4000" dirty="0"/>
              <a:t>           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-US" sz="2400" dirty="0"/>
              <a:t>ncomprehensible</a:t>
            </a:r>
            <a:endParaRPr lang="uk-UA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трілка: вправо 2">
            <a:extLst>
              <a:ext uri="{FF2B5EF4-FFF2-40B4-BE49-F238E27FC236}">
                <a16:creationId xmlns:a16="http://schemas.microsoft.com/office/drawing/2014/main" id="{E855EAD3-0E4B-BA5A-1E2D-F6FDB20E26C9}"/>
              </a:ext>
            </a:extLst>
          </p:cNvPr>
          <p:cNvSpPr/>
          <p:nvPr/>
        </p:nvSpPr>
        <p:spPr>
          <a:xfrm>
            <a:off x="3890952" y="2198150"/>
            <a:ext cx="707666" cy="159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6" name="Стрілка: вправо 5">
            <a:extLst>
              <a:ext uri="{FF2B5EF4-FFF2-40B4-BE49-F238E27FC236}">
                <a16:creationId xmlns:a16="http://schemas.microsoft.com/office/drawing/2014/main" id="{605F3E18-74F2-D544-E301-69572461B1F7}"/>
              </a:ext>
            </a:extLst>
          </p:cNvPr>
          <p:cNvSpPr/>
          <p:nvPr/>
        </p:nvSpPr>
        <p:spPr>
          <a:xfrm>
            <a:off x="3890952" y="2868118"/>
            <a:ext cx="707666" cy="159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" name="Стрілка: вправо 7">
            <a:extLst>
              <a:ext uri="{FF2B5EF4-FFF2-40B4-BE49-F238E27FC236}">
                <a16:creationId xmlns:a16="http://schemas.microsoft.com/office/drawing/2014/main" id="{6AE5CE65-AB07-AD04-A927-6F96F3337446}"/>
              </a:ext>
            </a:extLst>
          </p:cNvPr>
          <p:cNvSpPr/>
          <p:nvPr/>
        </p:nvSpPr>
        <p:spPr>
          <a:xfrm>
            <a:off x="3890952" y="3538086"/>
            <a:ext cx="707666" cy="159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" name="Стрілка: вправо 8">
            <a:extLst>
              <a:ext uri="{FF2B5EF4-FFF2-40B4-BE49-F238E27FC236}">
                <a16:creationId xmlns:a16="http://schemas.microsoft.com/office/drawing/2014/main" id="{89A1F5DC-6ED0-B2D6-9BCF-A11293D1069F}"/>
              </a:ext>
            </a:extLst>
          </p:cNvPr>
          <p:cNvSpPr/>
          <p:nvPr/>
        </p:nvSpPr>
        <p:spPr>
          <a:xfrm>
            <a:off x="3890952" y="4208054"/>
            <a:ext cx="707666" cy="159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C09AE95-2155-9699-FCE4-7C12EEF47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618" y="323966"/>
            <a:ext cx="2473171" cy="1325563"/>
          </a:xfrm>
        </p:spPr>
        <p:txBody>
          <a:bodyPr/>
          <a:lstStyle/>
          <a:p>
            <a:r>
              <a:rPr lang="en-US" b="1" dirty="0"/>
              <a:t>B A N I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825300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819F-EAC7-BE9D-7DB6-222A2B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950D-C953-09D7-4B6B-3428F9A5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1B20CD22-3DCD-6251-287C-657A07423974}"/>
              </a:ext>
            </a:extLst>
          </p:cNvPr>
          <p:cNvSpPr/>
          <p:nvPr/>
        </p:nvSpPr>
        <p:spPr>
          <a:xfrm>
            <a:off x="330282" y="4234957"/>
            <a:ext cx="2520563" cy="1486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Де ми є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9DE371A-90E9-EF40-15EC-44455F52D135}"/>
              </a:ext>
            </a:extLst>
          </p:cNvPr>
          <p:cNvSpPr/>
          <p:nvPr/>
        </p:nvSpPr>
        <p:spPr>
          <a:xfrm>
            <a:off x="7420897" y="558842"/>
            <a:ext cx="2520563" cy="1486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Де ми хочемо бути</a:t>
            </a:r>
          </a:p>
        </p:txBody>
      </p:sp>
      <p:sp>
        <p:nvSpPr>
          <p:cNvPr id="6" name="Стрілка: вправо 5">
            <a:extLst>
              <a:ext uri="{FF2B5EF4-FFF2-40B4-BE49-F238E27FC236}">
                <a16:creationId xmlns:a16="http://schemas.microsoft.com/office/drawing/2014/main" id="{18B35B18-F19B-A0BC-64B4-E899EF01F2F3}"/>
              </a:ext>
            </a:extLst>
          </p:cNvPr>
          <p:cNvSpPr/>
          <p:nvPr/>
        </p:nvSpPr>
        <p:spPr>
          <a:xfrm rot="19753628">
            <a:off x="2381468" y="3112358"/>
            <a:ext cx="5747388" cy="2407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олілінія: фігура 7">
            <a:extLst>
              <a:ext uri="{FF2B5EF4-FFF2-40B4-BE49-F238E27FC236}">
                <a16:creationId xmlns:a16="http://schemas.microsoft.com/office/drawing/2014/main" id="{E6050AC3-CBF5-12CE-DB77-032F2D72D8B5}"/>
              </a:ext>
            </a:extLst>
          </p:cNvPr>
          <p:cNvSpPr/>
          <p:nvPr/>
        </p:nvSpPr>
        <p:spPr>
          <a:xfrm>
            <a:off x="1590563" y="1136149"/>
            <a:ext cx="8233273" cy="4766054"/>
          </a:xfrm>
          <a:custGeom>
            <a:avLst/>
            <a:gdLst>
              <a:gd name="connsiteX0" fmla="*/ 1140710 w 8233273"/>
              <a:gd name="connsiteY0" fmla="*/ 3514477 h 4766054"/>
              <a:gd name="connsiteX1" fmla="*/ 1132758 w 8233273"/>
              <a:gd name="connsiteY1" fmla="*/ 3331597 h 4766054"/>
              <a:gd name="connsiteX2" fmla="*/ 1116856 w 8233273"/>
              <a:gd name="connsiteY2" fmla="*/ 3307743 h 4766054"/>
              <a:gd name="connsiteX3" fmla="*/ 1100953 w 8233273"/>
              <a:gd name="connsiteY3" fmla="*/ 3267986 h 4766054"/>
              <a:gd name="connsiteX4" fmla="*/ 997586 w 8233273"/>
              <a:gd name="connsiteY4" fmla="*/ 3124863 h 4766054"/>
              <a:gd name="connsiteX5" fmla="*/ 830609 w 8233273"/>
              <a:gd name="connsiteY5" fmla="*/ 2973788 h 4766054"/>
              <a:gd name="connsiteX6" fmla="*/ 663632 w 8233273"/>
              <a:gd name="connsiteY6" fmla="*/ 2822713 h 4766054"/>
              <a:gd name="connsiteX7" fmla="*/ 456898 w 8233273"/>
              <a:gd name="connsiteY7" fmla="*/ 2719346 h 4766054"/>
              <a:gd name="connsiteX8" fmla="*/ 226310 w 8233273"/>
              <a:gd name="connsiteY8" fmla="*/ 2568271 h 4766054"/>
              <a:gd name="connsiteX9" fmla="*/ 130894 w 8233273"/>
              <a:gd name="connsiteY9" fmla="*/ 2488758 h 4766054"/>
              <a:gd name="connsiteX10" fmla="*/ 11625 w 8233273"/>
              <a:gd name="connsiteY10" fmla="*/ 2289976 h 4766054"/>
              <a:gd name="connsiteX11" fmla="*/ 3673 w 8233273"/>
              <a:gd name="connsiteY11" fmla="*/ 2178657 h 4766054"/>
              <a:gd name="connsiteX12" fmla="*/ 114992 w 8233273"/>
              <a:gd name="connsiteY12" fmla="*/ 1948070 h 4766054"/>
              <a:gd name="connsiteX13" fmla="*/ 353531 w 8233273"/>
              <a:gd name="connsiteY13" fmla="*/ 1773141 h 4766054"/>
              <a:gd name="connsiteX14" fmla="*/ 886268 w 8233273"/>
              <a:gd name="connsiteY14" fmla="*/ 1701579 h 4766054"/>
              <a:gd name="connsiteX15" fmla="*/ 1172515 w 8233273"/>
              <a:gd name="connsiteY15" fmla="*/ 1749287 h 4766054"/>
              <a:gd name="connsiteX16" fmla="*/ 1617788 w 8233273"/>
              <a:gd name="connsiteY16" fmla="*/ 1940118 h 4766054"/>
              <a:gd name="connsiteX17" fmla="*/ 1729106 w 8233273"/>
              <a:gd name="connsiteY17" fmla="*/ 2043485 h 4766054"/>
              <a:gd name="connsiteX18" fmla="*/ 1808619 w 8233273"/>
              <a:gd name="connsiteY18" fmla="*/ 2194560 h 4766054"/>
              <a:gd name="connsiteX19" fmla="*/ 1848376 w 8233273"/>
              <a:gd name="connsiteY19" fmla="*/ 2472856 h 4766054"/>
              <a:gd name="connsiteX20" fmla="*/ 1776814 w 8233273"/>
              <a:gd name="connsiteY20" fmla="*/ 2838616 h 4766054"/>
              <a:gd name="connsiteX21" fmla="*/ 1745009 w 8233273"/>
              <a:gd name="connsiteY21" fmla="*/ 2957885 h 4766054"/>
              <a:gd name="connsiteX22" fmla="*/ 1729106 w 8233273"/>
              <a:gd name="connsiteY22" fmla="*/ 3093057 h 4766054"/>
              <a:gd name="connsiteX23" fmla="*/ 1705252 w 8233273"/>
              <a:gd name="connsiteY23" fmla="*/ 3212327 h 4766054"/>
              <a:gd name="connsiteX24" fmla="*/ 1697301 w 8233273"/>
              <a:gd name="connsiteY24" fmla="*/ 3379304 h 4766054"/>
              <a:gd name="connsiteX25" fmla="*/ 1649593 w 8233273"/>
              <a:gd name="connsiteY25" fmla="*/ 3705308 h 4766054"/>
              <a:gd name="connsiteX26" fmla="*/ 1657545 w 8233273"/>
              <a:gd name="connsiteY26" fmla="*/ 4094922 h 4766054"/>
              <a:gd name="connsiteX27" fmla="*/ 1832473 w 8233273"/>
              <a:gd name="connsiteY27" fmla="*/ 4484536 h 4766054"/>
              <a:gd name="connsiteX28" fmla="*/ 2230038 w 8233273"/>
              <a:gd name="connsiteY28" fmla="*/ 4738977 h 4766054"/>
              <a:gd name="connsiteX29" fmla="*/ 2524237 w 8233273"/>
              <a:gd name="connsiteY29" fmla="*/ 4762831 h 4766054"/>
              <a:gd name="connsiteX30" fmla="*/ 2834338 w 8233273"/>
              <a:gd name="connsiteY30" fmla="*/ 4754880 h 4766054"/>
              <a:gd name="connsiteX31" fmla="*/ 3247805 w 8233273"/>
              <a:gd name="connsiteY31" fmla="*/ 4611757 h 4766054"/>
              <a:gd name="connsiteX32" fmla="*/ 3828251 w 8233273"/>
              <a:gd name="connsiteY32" fmla="*/ 4126727 h 4766054"/>
              <a:gd name="connsiteX33" fmla="*/ 3907764 w 8233273"/>
              <a:gd name="connsiteY33" fmla="*/ 3983604 h 4766054"/>
              <a:gd name="connsiteX34" fmla="*/ 3931618 w 8233273"/>
              <a:gd name="connsiteY34" fmla="*/ 3721210 h 4766054"/>
              <a:gd name="connsiteX35" fmla="*/ 3724884 w 8233273"/>
              <a:gd name="connsiteY35" fmla="*/ 3546282 h 4766054"/>
              <a:gd name="connsiteX36" fmla="*/ 3295513 w 8233273"/>
              <a:gd name="connsiteY36" fmla="*/ 3466769 h 4766054"/>
              <a:gd name="connsiteX37" fmla="*/ 2921802 w 8233273"/>
              <a:gd name="connsiteY37" fmla="*/ 3490623 h 4766054"/>
              <a:gd name="connsiteX38" fmla="*/ 2818435 w 8233273"/>
              <a:gd name="connsiteY38" fmla="*/ 3506525 h 4766054"/>
              <a:gd name="connsiteX39" fmla="*/ 2643506 w 8233273"/>
              <a:gd name="connsiteY39" fmla="*/ 3434964 h 4766054"/>
              <a:gd name="connsiteX40" fmla="*/ 2556042 w 8233273"/>
              <a:gd name="connsiteY40" fmla="*/ 3244132 h 4766054"/>
              <a:gd name="connsiteX41" fmla="*/ 2548091 w 8233273"/>
              <a:gd name="connsiteY41" fmla="*/ 3116911 h 4766054"/>
              <a:gd name="connsiteX42" fmla="*/ 2627604 w 8233273"/>
              <a:gd name="connsiteY42" fmla="*/ 2759103 h 4766054"/>
              <a:gd name="connsiteX43" fmla="*/ 2715068 w 8233273"/>
              <a:gd name="connsiteY43" fmla="*/ 2695492 h 4766054"/>
              <a:gd name="connsiteX44" fmla="*/ 2834338 w 8233273"/>
              <a:gd name="connsiteY44" fmla="*/ 2663687 h 4766054"/>
              <a:gd name="connsiteX45" fmla="*/ 3120585 w 8233273"/>
              <a:gd name="connsiteY45" fmla="*/ 2679590 h 4766054"/>
              <a:gd name="connsiteX46" fmla="*/ 3319367 w 8233273"/>
              <a:gd name="connsiteY46" fmla="*/ 2751151 h 4766054"/>
              <a:gd name="connsiteX47" fmla="*/ 3907764 w 8233273"/>
              <a:gd name="connsiteY47" fmla="*/ 3116911 h 4766054"/>
              <a:gd name="connsiteX48" fmla="*/ 4329183 w 8233273"/>
              <a:gd name="connsiteY48" fmla="*/ 3586038 h 4766054"/>
              <a:gd name="connsiteX49" fmla="*/ 4440501 w 8233273"/>
              <a:gd name="connsiteY49" fmla="*/ 3729162 h 4766054"/>
              <a:gd name="connsiteX50" fmla="*/ 4758553 w 8233273"/>
              <a:gd name="connsiteY50" fmla="*/ 3983604 h 4766054"/>
              <a:gd name="connsiteX51" fmla="*/ 5020946 w 8233273"/>
              <a:gd name="connsiteY51" fmla="*/ 4126727 h 4766054"/>
              <a:gd name="connsiteX52" fmla="*/ 5323096 w 8233273"/>
              <a:gd name="connsiteY52" fmla="*/ 4190337 h 4766054"/>
              <a:gd name="connsiteX53" fmla="*/ 5959200 w 8233273"/>
              <a:gd name="connsiteY53" fmla="*/ 4007457 h 4766054"/>
              <a:gd name="connsiteX54" fmla="*/ 6046665 w 8233273"/>
              <a:gd name="connsiteY54" fmla="*/ 3848431 h 4766054"/>
              <a:gd name="connsiteX55" fmla="*/ 6062567 w 8233273"/>
              <a:gd name="connsiteY55" fmla="*/ 3617844 h 4766054"/>
              <a:gd name="connsiteX56" fmla="*/ 6030762 w 8233273"/>
              <a:gd name="connsiteY56" fmla="*/ 3466769 h 4766054"/>
              <a:gd name="connsiteX57" fmla="*/ 5824028 w 8233273"/>
              <a:gd name="connsiteY57" fmla="*/ 3164619 h 4766054"/>
              <a:gd name="connsiteX58" fmla="*/ 5370804 w 8233273"/>
              <a:gd name="connsiteY58" fmla="*/ 2949934 h 4766054"/>
              <a:gd name="connsiteX59" fmla="*/ 5084557 w 8233273"/>
              <a:gd name="connsiteY59" fmla="*/ 2870421 h 4766054"/>
              <a:gd name="connsiteX60" fmla="*/ 4464355 w 8233273"/>
              <a:gd name="connsiteY60" fmla="*/ 2615979 h 4766054"/>
              <a:gd name="connsiteX61" fmla="*/ 3939569 w 8233273"/>
              <a:gd name="connsiteY61" fmla="*/ 2401294 h 4766054"/>
              <a:gd name="connsiteX62" fmla="*/ 3724884 w 8233273"/>
              <a:gd name="connsiteY62" fmla="*/ 2266122 h 4766054"/>
              <a:gd name="connsiteX63" fmla="*/ 3438637 w 8233273"/>
              <a:gd name="connsiteY63" fmla="*/ 1963972 h 4766054"/>
              <a:gd name="connsiteX64" fmla="*/ 3088779 w 8233273"/>
              <a:gd name="connsiteY64" fmla="*/ 1733384 h 4766054"/>
              <a:gd name="connsiteX65" fmla="*/ 2921802 w 8233273"/>
              <a:gd name="connsiteY65" fmla="*/ 1717482 h 4766054"/>
              <a:gd name="connsiteX66" fmla="*/ 2683263 w 8233273"/>
              <a:gd name="connsiteY66" fmla="*/ 1733384 h 4766054"/>
              <a:gd name="connsiteX67" fmla="*/ 2587847 w 8233273"/>
              <a:gd name="connsiteY67" fmla="*/ 1765190 h 4766054"/>
              <a:gd name="connsiteX68" fmla="*/ 2460626 w 8233273"/>
              <a:gd name="connsiteY68" fmla="*/ 1789044 h 4766054"/>
              <a:gd name="connsiteX69" fmla="*/ 2301600 w 8233273"/>
              <a:gd name="connsiteY69" fmla="*/ 1749287 h 4766054"/>
              <a:gd name="connsiteX70" fmla="*/ 2206185 w 8233273"/>
              <a:gd name="connsiteY70" fmla="*/ 1677725 h 4766054"/>
              <a:gd name="connsiteX71" fmla="*/ 1880181 w 8233273"/>
              <a:gd name="connsiteY71" fmla="*/ 1423284 h 4766054"/>
              <a:gd name="connsiteX72" fmla="*/ 1705252 w 8233273"/>
              <a:gd name="connsiteY72" fmla="*/ 1327868 h 4766054"/>
              <a:gd name="connsiteX73" fmla="*/ 1315638 w 8233273"/>
              <a:gd name="connsiteY73" fmla="*/ 1272209 h 4766054"/>
              <a:gd name="connsiteX74" fmla="*/ 1069148 w 8233273"/>
              <a:gd name="connsiteY74" fmla="*/ 1216550 h 4766054"/>
              <a:gd name="connsiteX75" fmla="*/ 1053245 w 8233273"/>
              <a:gd name="connsiteY75" fmla="*/ 1184744 h 4766054"/>
              <a:gd name="connsiteX76" fmla="*/ 1029392 w 8233273"/>
              <a:gd name="connsiteY76" fmla="*/ 1160890 h 4766054"/>
              <a:gd name="connsiteX77" fmla="*/ 1013489 w 8233273"/>
              <a:gd name="connsiteY77" fmla="*/ 1081377 h 4766054"/>
              <a:gd name="connsiteX78" fmla="*/ 1005538 w 8233273"/>
              <a:gd name="connsiteY78" fmla="*/ 1049572 h 4766054"/>
              <a:gd name="connsiteX79" fmla="*/ 981684 w 8233273"/>
              <a:gd name="connsiteY79" fmla="*/ 985962 h 4766054"/>
              <a:gd name="connsiteX80" fmla="*/ 949878 w 8233273"/>
              <a:gd name="connsiteY80" fmla="*/ 890546 h 4766054"/>
              <a:gd name="connsiteX81" fmla="*/ 933976 w 8233273"/>
              <a:gd name="connsiteY81" fmla="*/ 771277 h 4766054"/>
              <a:gd name="connsiteX82" fmla="*/ 957830 w 8233273"/>
              <a:gd name="connsiteY82" fmla="*/ 373711 h 4766054"/>
              <a:gd name="connsiteX83" fmla="*/ 1029392 w 8233273"/>
              <a:gd name="connsiteY83" fmla="*/ 326004 h 4766054"/>
              <a:gd name="connsiteX84" fmla="*/ 1132758 w 8233273"/>
              <a:gd name="connsiteY84" fmla="*/ 270344 h 4766054"/>
              <a:gd name="connsiteX85" fmla="*/ 1379249 w 8233273"/>
              <a:gd name="connsiteY85" fmla="*/ 246490 h 4766054"/>
              <a:gd name="connsiteX86" fmla="*/ 1641642 w 8233273"/>
              <a:gd name="connsiteY86" fmla="*/ 262393 h 4766054"/>
              <a:gd name="connsiteX87" fmla="*/ 1856327 w 8233273"/>
              <a:gd name="connsiteY87" fmla="*/ 357809 h 4766054"/>
              <a:gd name="connsiteX88" fmla="*/ 2245941 w 8233273"/>
              <a:gd name="connsiteY88" fmla="*/ 644056 h 4766054"/>
              <a:gd name="connsiteX89" fmla="*/ 2397016 w 8233273"/>
              <a:gd name="connsiteY89" fmla="*/ 659958 h 4766054"/>
              <a:gd name="connsiteX90" fmla="*/ 2500383 w 8233273"/>
              <a:gd name="connsiteY90" fmla="*/ 644056 h 4766054"/>
              <a:gd name="connsiteX91" fmla="*/ 2579896 w 8233273"/>
              <a:gd name="connsiteY91" fmla="*/ 556591 h 4766054"/>
              <a:gd name="connsiteX92" fmla="*/ 2834338 w 8233273"/>
              <a:gd name="connsiteY92" fmla="*/ 182880 h 4766054"/>
              <a:gd name="connsiteX93" fmla="*/ 3152390 w 8233273"/>
              <a:gd name="connsiteY93" fmla="*/ 0 h 4766054"/>
              <a:gd name="connsiteX94" fmla="*/ 3486345 w 8233273"/>
              <a:gd name="connsiteY94" fmla="*/ 71562 h 4766054"/>
              <a:gd name="connsiteX95" fmla="*/ 3629468 w 8233273"/>
              <a:gd name="connsiteY95" fmla="*/ 333955 h 4766054"/>
              <a:gd name="connsiteX96" fmla="*/ 3708981 w 8233273"/>
              <a:gd name="connsiteY96" fmla="*/ 453224 h 4766054"/>
              <a:gd name="connsiteX97" fmla="*/ 3955472 w 8233273"/>
              <a:gd name="connsiteY97" fmla="*/ 644056 h 4766054"/>
              <a:gd name="connsiteX98" fmla="*/ 4122449 w 8233273"/>
              <a:gd name="connsiteY98" fmla="*/ 652007 h 4766054"/>
              <a:gd name="connsiteX99" fmla="*/ 4321232 w 8233273"/>
              <a:gd name="connsiteY99" fmla="*/ 620202 h 4766054"/>
              <a:gd name="connsiteX100" fmla="*/ 4488209 w 8233273"/>
              <a:gd name="connsiteY100" fmla="*/ 580445 h 4766054"/>
              <a:gd name="connsiteX101" fmla="*/ 4615430 w 8233273"/>
              <a:gd name="connsiteY101" fmla="*/ 652007 h 4766054"/>
              <a:gd name="connsiteX102" fmla="*/ 4694943 w 8233273"/>
              <a:gd name="connsiteY102" fmla="*/ 1025718 h 4766054"/>
              <a:gd name="connsiteX103" fmla="*/ 4750602 w 8233273"/>
              <a:gd name="connsiteY103" fmla="*/ 1184744 h 4766054"/>
              <a:gd name="connsiteX104" fmla="*/ 4949385 w 8233273"/>
              <a:gd name="connsiteY104" fmla="*/ 1391478 h 4766054"/>
              <a:gd name="connsiteX105" fmla="*/ 5060703 w 8233273"/>
              <a:gd name="connsiteY105" fmla="*/ 1463040 h 4766054"/>
              <a:gd name="connsiteX106" fmla="*/ 5219729 w 8233273"/>
              <a:gd name="connsiteY106" fmla="*/ 1518699 h 4766054"/>
              <a:gd name="connsiteX107" fmla="*/ 5275388 w 8233273"/>
              <a:gd name="connsiteY107" fmla="*/ 1550504 h 4766054"/>
              <a:gd name="connsiteX108" fmla="*/ 5617294 w 8233273"/>
              <a:gd name="connsiteY108" fmla="*/ 1566407 h 4766054"/>
              <a:gd name="connsiteX109" fmla="*/ 5903541 w 8233273"/>
              <a:gd name="connsiteY109" fmla="*/ 1622066 h 4766054"/>
              <a:gd name="connsiteX110" fmla="*/ 6126178 w 8233273"/>
              <a:gd name="connsiteY110" fmla="*/ 1757238 h 4766054"/>
              <a:gd name="connsiteX111" fmla="*/ 6364717 w 8233273"/>
              <a:gd name="connsiteY111" fmla="*/ 1940118 h 4766054"/>
              <a:gd name="connsiteX112" fmla="*/ 6468084 w 8233273"/>
              <a:gd name="connsiteY112" fmla="*/ 2075290 h 4766054"/>
              <a:gd name="connsiteX113" fmla="*/ 6658915 w 8233273"/>
              <a:gd name="connsiteY113" fmla="*/ 2393343 h 4766054"/>
              <a:gd name="connsiteX114" fmla="*/ 6921308 w 8233273"/>
              <a:gd name="connsiteY114" fmla="*/ 2711395 h 4766054"/>
              <a:gd name="connsiteX115" fmla="*/ 7024675 w 8233273"/>
              <a:gd name="connsiteY115" fmla="*/ 2830664 h 4766054"/>
              <a:gd name="connsiteX116" fmla="*/ 7175750 w 8233273"/>
              <a:gd name="connsiteY116" fmla="*/ 3085106 h 4766054"/>
              <a:gd name="connsiteX117" fmla="*/ 7295019 w 8233273"/>
              <a:gd name="connsiteY117" fmla="*/ 3307743 h 4766054"/>
              <a:gd name="connsiteX118" fmla="*/ 7398386 w 8233273"/>
              <a:gd name="connsiteY118" fmla="*/ 3355450 h 4766054"/>
              <a:gd name="connsiteX119" fmla="*/ 7716438 w 8233273"/>
              <a:gd name="connsiteY119" fmla="*/ 3307743 h 4766054"/>
              <a:gd name="connsiteX120" fmla="*/ 7859562 w 8233273"/>
              <a:gd name="connsiteY120" fmla="*/ 3228230 h 4766054"/>
              <a:gd name="connsiteX121" fmla="*/ 8145809 w 8233273"/>
              <a:gd name="connsiteY121" fmla="*/ 2926080 h 4766054"/>
              <a:gd name="connsiteX122" fmla="*/ 8233273 w 8233273"/>
              <a:gd name="connsiteY122" fmla="*/ 2695492 h 4766054"/>
              <a:gd name="connsiteX123" fmla="*/ 8145809 w 8233273"/>
              <a:gd name="connsiteY123" fmla="*/ 2369489 h 4766054"/>
              <a:gd name="connsiteX124" fmla="*/ 7843659 w 8233273"/>
              <a:gd name="connsiteY124" fmla="*/ 2059388 h 4766054"/>
              <a:gd name="connsiteX125" fmla="*/ 7692585 w 8233273"/>
              <a:gd name="connsiteY125" fmla="*/ 1963972 h 4766054"/>
              <a:gd name="connsiteX126" fmla="*/ 7525607 w 8233273"/>
              <a:gd name="connsiteY126" fmla="*/ 1908313 h 4766054"/>
              <a:gd name="connsiteX127" fmla="*/ 7295019 w 8233273"/>
              <a:gd name="connsiteY127" fmla="*/ 1804946 h 4766054"/>
              <a:gd name="connsiteX128" fmla="*/ 7112139 w 8233273"/>
              <a:gd name="connsiteY128" fmla="*/ 1677725 h 4766054"/>
              <a:gd name="connsiteX129" fmla="*/ 7040578 w 8233273"/>
              <a:gd name="connsiteY129" fmla="*/ 1637969 h 4766054"/>
              <a:gd name="connsiteX130" fmla="*/ 6937211 w 8233273"/>
              <a:gd name="connsiteY130" fmla="*/ 1598212 h 4766054"/>
              <a:gd name="connsiteX131" fmla="*/ 6897454 w 8233273"/>
              <a:gd name="connsiteY131" fmla="*/ 1582310 h 4766054"/>
              <a:gd name="connsiteX132" fmla="*/ 6849746 w 8233273"/>
              <a:gd name="connsiteY132" fmla="*/ 1566407 h 4766054"/>
              <a:gd name="connsiteX133" fmla="*/ 6698672 w 8233273"/>
              <a:gd name="connsiteY133" fmla="*/ 1478943 h 4766054"/>
              <a:gd name="connsiteX134" fmla="*/ 6611207 w 8233273"/>
              <a:gd name="connsiteY134" fmla="*/ 1415332 h 4766054"/>
              <a:gd name="connsiteX135" fmla="*/ 6539645 w 8233273"/>
              <a:gd name="connsiteY135" fmla="*/ 1359673 h 4766054"/>
              <a:gd name="connsiteX136" fmla="*/ 6507840 w 8233273"/>
              <a:gd name="connsiteY136" fmla="*/ 1335819 h 4766054"/>
              <a:gd name="connsiteX137" fmla="*/ 6483986 w 8233273"/>
              <a:gd name="connsiteY137" fmla="*/ 1319917 h 4766054"/>
              <a:gd name="connsiteX138" fmla="*/ 6452181 w 8233273"/>
              <a:gd name="connsiteY138" fmla="*/ 1304014 h 4766054"/>
              <a:gd name="connsiteX139" fmla="*/ 6428327 w 8233273"/>
              <a:gd name="connsiteY139" fmla="*/ 1280160 h 4766054"/>
              <a:gd name="connsiteX140" fmla="*/ 6340863 w 8233273"/>
              <a:gd name="connsiteY140" fmla="*/ 1200647 h 4766054"/>
              <a:gd name="connsiteX141" fmla="*/ 6317009 w 8233273"/>
              <a:gd name="connsiteY141" fmla="*/ 1176793 h 4766054"/>
              <a:gd name="connsiteX142" fmla="*/ 6277252 w 8233273"/>
              <a:gd name="connsiteY142" fmla="*/ 1160890 h 4766054"/>
              <a:gd name="connsiteX143" fmla="*/ 6213642 w 8233273"/>
              <a:gd name="connsiteY143" fmla="*/ 1105231 h 4766054"/>
              <a:gd name="connsiteX144" fmla="*/ 6150032 w 8233273"/>
              <a:gd name="connsiteY144" fmla="*/ 1049572 h 4766054"/>
              <a:gd name="connsiteX145" fmla="*/ 6134129 w 8233273"/>
              <a:gd name="connsiteY145" fmla="*/ 1017767 h 4766054"/>
              <a:gd name="connsiteX146" fmla="*/ 6126178 w 8233273"/>
              <a:gd name="connsiteY146" fmla="*/ 985962 h 4766054"/>
              <a:gd name="connsiteX147" fmla="*/ 6110275 w 8233273"/>
              <a:gd name="connsiteY147" fmla="*/ 954157 h 4766054"/>
              <a:gd name="connsiteX148" fmla="*/ 6102324 w 8233273"/>
              <a:gd name="connsiteY148" fmla="*/ 850790 h 4766054"/>
              <a:gd name="connsiteX149" fmla="*/ 6094372 w 8233273"/>
              <a:gd name="connsiteY149" fmla="*/ 644056 h 476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8233273" h="4766054">
                <a:moveTo>
                  <a:pt x="1140710" y="3514477"/>
                </a:moveTo>
                <a:cubicBezTo>
                  <a:pt x="1138059" y="3453517"/>
                  <a:pt x="1139752" y="3392212"/>
                  <a:pt x="1132758" y="3331597"/>
                </a:cubicBezTo>
                <a:cubicBezTo>
                  <a:pt x="1131663" y="3322104"/>
                  <a:pt x="1121130" y="3316290"/>
                  <a:pt x="1116856" y="3307743"/>
                </a:cubicBezTo>
                <a:cubicBezTo>
                  <a:pt x="1110473" y="3294977"/>
                  <a:pt x="1108190" y="3280289"/>
                  <a:pt x="1100953" y="3267986"/>
                </a:cubicBezTo>
                <a:cubicBezTo>
                  <a:pt x="1084490" y="3239999"/>
                  <a:pt x="1030064" y="3156092"/>
                  <a:pt x="997586" y="3124863"/>
                </a:cubicBezTo>
                <a:cubicBezTo>
                  <a:pt x="943481" y="3072839"/>
                  <a:pt x="885423" y="3025065"/>
                  <a:pt x="830609" y="2973788"/>
                </a:cubicBezTo>
                <a:cubicBezTo>
                  <a:pt x="780387" y="2926806"/>
                  <a:pt x="723899" y="2858548"/>
                  <a:pt x="663632" y="2822713"/>
                </a:cubicBezTo>
                <a:cubicBezTo>
                  <a:pt x="597409" y="2783337"/>
                  <a:pt x="522514" y="2759725"/>
                  <a:pt x="456898" y="2719346"/>
                </a:cubicBezTo>
                <a:cubicBezTo>
                  <a:pt x="368301" y="2664825"/>
                  <a:pt x="312331" y="2632787"/>
                  <a:pt x="226310" y="2568271"/>
                </a:cubicBezTo>
                <a:cubicBezTo>
                  <a:pt x="193189" y="2543430"/>
                  <a:pt x="158671" y="2519458"/>
                  <a:pt x="130894" y="2488758"/>
                </a:cubicBezTo>
                <a:cubicBezTo>
                  <a:pt x="109123" y="2464695"/>
                  <a:pt x="22097" y="2308301"/>
                  <a:pt x="11625" y="2289976"/>
                </a:cubicBezTo>
                <a:cubicBezTo>
                  <a:pt x="8974" y="2252870"/>
                  <a:pt x="-7093" y="2214266"/>
                  <a:pt x="3673" y="2178657"/>
                </a:cubicBezTo>
                <a:cubicBezTo>
                  <a:pt x="28373" y="2096959"/>
                  <a:pt x="59238" y="2012694"/>
                  <a:pt x="114992" y="1948070"/>
                </a:cubicBezTo>
                <a:cubicBezTo>
                  <a:pt x="179402" y="1873413"/>
                  <a:pt x="264480" y="1815477"/>
                  <a:pt x="353531" y="1773141"/>
                </a:cubicBezTo>
                <a:cubicBezTo>
                  <a:pt x="491281" y="1707653"/>
                  <a:pt x="745042" y="1709425"/>
                  <a:pt x="886268" y="1701579"/>
                </a:cubicBezTo>
                <a:cubicBezTo>
                  <a:pt x="981684" y="1717482"/>
                  <a:pt x="1079004" y="1724534"/>
                  <a:pt x="1172515" y="1749287"/>
                </a:cubicBezTo>
                <a:cubicBezTo>
                  <a:pt x="1264447" y="1773622"/>
                  <a:pt x="1525812" y="1879608"/>
                  <a:pt x="1617788" y="1940118"/>
                </a:cubicBezTo>
                <a:cubicBezTo>
                  <a:pt x="1660091" y="1967949"/>
                  <a:pt x="1692000" y="2009029"/>
                  <a:pt x="1729106" y="2043485"/>
                </a:cubicBezTo>
                <a:cubicBezTo>
                  <a:pt x="1755610" y="2093843"/>
                  <a:pt x="1788946" y="2141161"/>
                  <a:pt x="1808619" y="2194560"/>
                </a:cubicBezTo>
                <a:cubicBezTo>
                  <a:pt x="1842964" y="2287783"/>
                  <a:pt x="1842346" y="2376368"/>
                  <a:pt x="1848376" y="2472856"/>
                </a:cubicBezTo>
                <a:cubicBezTo>
                  <a:pt x="1834452" y="2667801"/>
                  <a:pt x="1848847" y="2556487"/>
                  <a:pt x="1776814" y="2838616"/>
                </a:cubicBezTo>
                <a:cubicBezTo>
                  <a:pt x="1766635" y="2878483"/>
                  <a:pt x="1745009" y="2957885"/>
                  <a:pt x="1745009" y="2957885"/>
                </a:cubicBezTo>
                <a:cubicBezTo>
                  <a:pt x="1739708" y="3002942"/>
                  <a:pt x="1736110" y="3048233"/>
                  <a:pt x="1729106" y="3093057"/>
                </a:cubicBezTo>
                <a:cubicBezTo>
                  <a:pt x="1722847" y="3133115"/>
                  <a:pt x="1709729" y="3172031"/>
                  <a:pt x="1705252" y="3212327"/>
                </a:cubicBezTo>
                <a:cubicBezTo>
                  <a:pt x="1699099" y="3267708"/>
                  <a:pt x="1703552" y="3323934"/>
                  <a:pt x="1697301" y="3379304"/>
                </a:cubicBezTo>
                <a:cubicBezTo>
                  <a:pt x="1684980" y="3488436"/>
                  <a:pt x="1649593" y="3705308"/>
                  <a:pt x="1649593" y="3705308"/>
                </a:cubicBezTo>
                <a:cubicBezTo>
                  <a:pt x="1645646" y="3815829"/>
                  <a:pt x="1630084" y="3980503"/>
                  <a:pt x="1657545" y="4094922"/>
                </a:cubicBezTo>
                <a:cubicBezTo>
                  <a:pt x="1684851" y="4208695"/>
                  <a:pt x="1750245" y="4389045"/>
                  <a:pt x="1832473" y="4484536"/>
                </a:cubicBezTo>
                <a:cubicBezTo>
                  <a:pt x="1915703" y="4581191"/>
                  <a:pt x="2119657" y="4708135"/>
                  <a:pt x="2230038" y="4738977"/>
                </a:cubicBezTo>
                <a:cubicBezTo>
                  <a:pt x="2324797" y="4765454"/>
                  <a:pt x="2426171" y="4754880"/>
                  <a:pt x="2524237" y="4762831"/>
                </a:cubicBezTo>
                <a:cubicBezTo>
                  <a:pt x="2627604" y="4760181"/>
                  <a:pt x="2733120" y="4776013"/>
                  <a:pt x="2834338" y="4754880"/>
                </a:cubicBezTo>
                <a:cubicBezTo>
                  <a:pt x="2977105" y="4725072"/>
                  <a:pt x="3118185" y="4678613"/>
                  <a:pt x="3247805" y="4611757"/>
                </a:cubicBezTo>
                <a:cubicBezTo>
                  <a:pt x="3427665" y="4518987"/>
                  <a:pt x="3693064" y="4288951"/>
                  <a:pt x="3828251" y="4126727"/>
                </a:cubicBezTo>
                <a:cubicBezTo>
                  <a:pt x="3863189" y="4084801"/>
                  <a:pt x="3881260" y="4031312"/>
                  <a:pt x="3907764" y="3983604"/>
                </a:cubicBezTo>
                <a:cubicBezTo>
                  <a:pt x="3927193" y="3901031"/>
                  <a:pt x="3962750" y="3808379"/>
                  <a:pt x="3931618" y="3721210"/>
                </a:cubicBezTo>
                <a:cubicBezTo>
                  <a:pt x="3901356" y="3636476"/>
                  <a:pt x="3798778" y="3576921"/>
                  <a:pt x="3724884" y="3546282"/>
                </a:cubicBezTo>
                <a:cubicBezTo>
                  <a:pt x="3561904" y="3478705"/>
                  <a:pt x="3473881" y="3484606"/>
                  <a:pt x="3295513" y="3466769"/>
                </a:cubicBezTo>
                <a:lnTo>
                  <a:pt x="2921802" y="3490623"/>
                </a:lnTo>
                <a:cubicBezTo>
                  <a:pt x="2887061" y="3493518"/>
                  <a:pt x="2852619" y="3513362"/>
                  <a:pt x="2818435" y="3506525"/>
                </a:cubicBezTo>
                <a:cubicBezTo>
                  <a:pt x="2756658" y="3494170"/>
                  <a:pt x="2701816" y="3458818"/>
                  <a:pt x="2643506" y="3434964"/>
                </a:cubicBezTo>
                <a:cubicBezTo>
                  <a:pt x="2603373" y="3364731"/>
                  <a:pt x="2568086" y="3322422"/>
                  <a:pt x="2556042" y="3244132"/>
                </a:cubicBezTo>
                <a:cubicBezTo>
                  <a:pt x="2549581" y="3202136"/>
                  <a:pt x="2550741" y="3159318"/>
                  <a:pt x="2548091" y="3116911"/>
                </a:cubicBezTo>
                <a:cubicBezTo>
                  <a:pt x="2561287" y="2967352"/>
                  <a:pt x="2528608" y="2863599"/>
                  <a:pt x="2627604" y="2759103"/>
                </a:cubicBezTo>
                <a:cubicBezTo>
                  <a:pt x="2652397" y="2732932"/>
                  <a:pt x="2682336" y="2710599"/>
                  <a:pt x="2715068" y="2695492"/>
                </a:cubicBezTo>
                <a:cubicBezTo>
                  <a:pt x="2752427" y="2678249"/>
                  <a:pt x="2794581" y="2674289"/>
                  <a:pt x="2834338" y="2663687"/>
                </a:cubicBezTo>
                <a:cubicBezTo>
                  <a:pt x="2929754" y="2668988"/>
                  <a:pt x="3026539" y="2662631"/>
                  <a:pt x="3120585" y="2679590"/>
                </a:cubicBezTo>
                <a:cubicBezTo>
                  <a:pt x="3189891" y="2692088"/>
                  <a:pt x="3256057" y="2720308"/>
                  <a:pt x="3319367" y="2751151"/>
                </a:cubicBezTo>
                <a:cubicBezTo>
                  <a:pt x="3593147" y="2884531"/>
                  <a:pt x="3710449" y="2939833"/>
                  <a:pt x="3907764" y="3116911"/>
                </a:cubicBezTo>
                <a:cubicBezTo>
                  <a:pt x="4054051" y="3248195"/>
                  <a:pt x="4214329" y="3447744"/>
                  <a:pt x="4329183" y="3586038"/>
                </a:cubicBezTo>
                <a:cubicBezTo>
                  <a:pt x="4367798" y="3632533"/>
                  <a:pt x="4396408" y="3687825"/>
                  <a:pt x="4440501" y="3729162"/>
                </a:cubicBezTo>
                <a:cubicBezTo>
                  <a:pt x="4572791" y="3853183"/>
                  <a:pt x="4589753" y="3879955"/>
                  <a:pt x="4758553" y="3983604"/>
                </a:cubicBezTo>
                <a:cubicBezTo>
                  <a:pt x="4843454" y="4035736"/>
                  <a:pt x="4927392" y="4092468"/>
                  <a:pt x="5020946" y="4126727"/>
                </a:cubicBezTo>
                <a:cubicBezTo>
                  <a:pt x="5117594" y="4162119"/>
                  <a:pt x="5222379" y="4169134"/>
                  <a:pt x="5323096" y="4190337"/>
                </a:cubicBezTo>
                <a:cubicBezTo>
                  <a:pt x="5707824" y="4158802"/>
                  <a:pt x="5762818" y="4256207"/>
                  <a:pt x="5959200" y="4007457"/>
                </a:cubicBezTo>
                <a:cubicBezTo>
                  <a:pt x="5996687" y="3959974"/>
                  <a:pt x="6017510" y="3901440"/>
                  <a:pt x="6046665" y="3848431"/>
                </a:cubicBezTo>
                <a:cubicBezTo>
                  <a:pt x="6051966" y="3771569"/>
                  <a:pt x="6065775" y="3694822"/>
                  <a:pt x="6062567" y="3617844"/>
                </a:cubicBezTo>
                <a:cubicBezTo>
                  <a:pt x="6060425" y="3566426"/>
                  <a:pt x="6048149" y="3515205"/>
                  <a:pt x="6030762" y="3466769"/>
                </a:cubicBezTo>
                <a:cubicBezTo>
                  <a:pt x="5991180" y="3356506"/>
                  <a:pt x="5916870" y="3238029"/>
                  <a:pt x="5824028" y="3164619"/>
                </a:cubicBezTo>
                <a:cubicBezTo>
                  <a:pt x="5688951" y="3057814"/>
                  <a:pt x="5532215" y="3001292"/>
                  <a:pt x="5370804" y="2949934"/>
                </a:cubicBezTo>
                <a:cubicBezTo>
                  <a:pt x="5276437" y="2919908"/>
                  <a:pt x="5177480" y="2904656"/>
                  <a:pt x="5084557" y="2870421"/>
                </a:cubicBezTo>
                <a:cubicBezTo>
                  <a:pt x="4874879" y="2793171"/>
                  <a:pt x="4671828" y="2698968"/>
                  <a:pt x="4464355" y="2615979"/>
                </a:cubicBezTo>
                <a:cubicBezTo>
                  <a:pt x="4293616" y="2547684"/>
                  <a:pt x="4103365" y="2489042"/>
                  <a:pt x="3939569" y="2401294"/>
                </a:cubicBezTo>
                <a:cubicBezTo>
                  <a:pt x="3865027" y="2361361"/>
                  <a:pt x="3791187" y="2318612"/>
                  <a:pt x="3724884" y="2266122"/>
                </a:cubicBezTo>
                <a:cubicBezTo>
                  <a:pt x="3556012" y="2132432"/>
                  <a:pt x="3578995" y="2100320"/>
                  <a:pt x="3438637" y="1963972"/>
                </a:cubicBezTo>
                <a:cubicBezTo>
                  <a:pt x="3335445" y="1863729"/>
                  <a:pt x="3229366" y="1777122"/>
                  <a:pt x="3088779" y="1733384"/>
                </a:cubicBezTo>
                <a:cubicBezTo>
                  <a:pt x="3035392" y="1716775"/>
                  <a:pt x="2977461" y="1722783"/>
                  <a:pt x="2921802" y="1717482"/>
                </a:cubicBezTo>
                <a:cubicBezTo>
                  <a:pt x="2842289" y="1722783"/>
                  <a:pt x="2762152" y="1722114"/>
                  <a:pt x="2683263" y="1733384"/>
                </a:cubicBezTo>
                <a:cubicBezTo>
                  <a:pt x="2650074" y="1738125"/>
                  <a:pt x="2619959" y="1755556"/>
                  <a:pt x="2587847" y="1765190"/>
                </a:cubicBezTo>
                <a:cubicBezTo>
                  <a:pt x="2527609" y="1783261"/>
                  <a:pt x="2522358" y="1781327"/>
                  <a:pt x="2460626" y="1789044"/>
                </a:cubicBezTo>
                <a:cubicBezTo>
                  <a:pt x="2407617" y="1775792"/>
                  <a:pt x="2351659" y="1771188"/>
                  <a:pt x="2301600" y="1749287"/>
                </a:cubicBezTo>
                <a:cubicBezTo>
                  <a:pt x="2265177" y="1733352"/>
                  <a:pt x="2236727" y="1703176"/>
                  <a:pt x="2206185" y="1677725"/>
                </a:cubicBezTo>
                <a:cubicBezTo>
                  <a:pt x="2011805" y="1515742"/>
                  <a:pt x="2062925" y="1531056"/>
                  <a:pt x="1880181" y="1423284"/>
                </a:cubicBezTo>
                <a:cubicBezTo>
                  <a:pt x="1822969" y="1389544"/>
                  <a:pt x="1769414" y="1345038"/>
                  <a:pt x="1705252" y="1327868"/>
                </a:cubicBezTo>
                <a:cubicBezTo>
                  <a:pt x="1578521" y="1293954"/>
                  <a:pt x="1444832" y="1295008"/>
                  <a:pt x="1315638" y="1272209"/>
                </a:cubicBezTo>
                <a:cubicBezTo>
                  <a:pt x="1142462" y="1241648"/>
                  <a:pt x="1224459" y="1260924"/>
                  <a:pt x="1069148" y="1216550"/>
                </a:cubicBezTo>
                <a:cubicBezTo>
                  <a:pt x="1063847" y="1205948"/>
                  <a:pt x="1060135" y="1194390"/>
                  <a:pt x="1053245" y="1184744"/>
                </a:cubicBezTo>
                <a:cubicBezTo>
                  <a:pt x="1046709" y="1175594"/>
                  <a:pt x="1033429" y="1171385"/>
                  <a:pt x="1029392" y="1160890"/>
                </a:cubicBezTo>
                <a:cubicBezTo>
                  <a:pt x="1019689" y="1135662"/>
                  <a:pt x="1020044" y="1107599"/>
                  <a:pt x="1013489" y="1081377"/>
                </a:cubicBezTo>
                <a:cubicBezTo>
                  <a:pt x="1010839" y="1070775"/>
                  <a:pt x="1008994" y="1059939"/>
                  <a:pt x="1005538" y="1049572"/>
                </a:cubicBezTo>
                <a:cubicBezTo>
                  <a:pt x="998377" y="1028089"/>
                  <a:pt x="989165" y="1007336"/>
                  <a:pt x="981684" y="985962"/>
                </a:cubicBezTo>
                <a:cubicBezTo>
                  <a:pt x="970609" y="954318"/>
                  <a:pt x="960480" y="922351"/>
                  <a:pt x="949878" y="890546"/>
                </a:cubicBezTo>
                <a:cubicBezTo>
                  <a:pt x="944577" y="850790"/>
                  <a:pt x="933359" y="811380"/>
                  <a:pt x="933976" y="771277"/>
                </a:cubicBezTo>
                <a:cubicBezTo>
                  <a:pt x="936018" y="638532"/>
                  <a:pt x="930013" y="503524"/>
                  <a:pt x="957830" y="373711"/>
                </a:cubicBezTo>
                <a:cubicBezTo>
                  <a:pt x="963837" y="345679"/>
                  <a:pt x="1004710" y="340589"/>
                  <a:pt x="1029392" y="326004"/>
                </a:cubicBezTo>
                <a:cubicBezTo>
                  <a:pt x="1063083" y="306096"/>
                  <a:pt x="1095502" y="282319"/>
                  <a:pt x="1132758" y="270344"/>
                </a:cubicBezTo>
                <a:cubicBezTo>
                  <a:pt x="1176901" y="256155"/>
                  <a:pt x="1336202" y="249181"/>
                  <a:pt x="1379249" y="246490"/>
                </a:cubicBezTo>
                <a:cubicBezTo>
                  <a:pt x="1466713" y="251791"/>
                  <a:pt x="1555162" y="248274"/>
                  <a:pt x="1641642" y="262393"/>
                </a:cubicBezTo>
                <a:cubicBezTo>
                  <a:pt x="1687547" y="269888"/>
                  <a:pt x="1811529" y="326450"/>
                  <a:pt x="1856327" y="357809"/>
                </a:cubicBezTo>
                <a:cubicBezTo>
                  <a:pt x="1925335" y="406115"/>
                  <a:pt x="2194227" y="638613"/>
                  <a:pt x="2245941" y="644056"/>
                </a:cubicBezTo>
                <a:lnTo>
                  <a:pt x="2397016" y="659958"/>
                </a:lnTo>
                <a:cubicBezTo>
                  <a:pt x="2431472" y="654657"/>
                  <a:pt x="2470034" y="661210"/>
                  <a:pt x="2500383" y="644056"/>
                </a:cubicBezTo>
                <a:cubicBezTo>
                  <a:pt x="2534685" y="624668"/>
                  <a:pt x="2556787" y="588504"/>
                  <a:pt x="2579896" y="556591"/>
                </a:cubicBezTo>
                <a:cubicBezTo>
                  <a:pt x="2668284" y="434531"/>
                  <a:pt x="2727775" y="289443"/>
                  <a:pt x="2834338" y="182880"/>
                </a:cubicBezTo>
                <a:cubicBezTo>
                  <a:pt x="3014058" y="3160"/>
                  <a:pt x="2907853" y="63793"/>
                  <a:pt x="3152390" y="0"/>
                </a:cubicBezTo>
                <a:cubicBezTo>
                  <a:pt x="3263708" y="23854"/>
                  <a:pt x="3384519" y="20649"/>
                  <a:pt x="3486345" y="71562"/>
                </a:cubicBezTo>
                <a:cubicBezTo>
                  <a:pt x="3560844" y="108811"/>
                  <a:pt x="3593823" y="267121"/>
                  <a:pt x="3629468" y="333955"/>
                </a:cubicBezTo>
                <a:cubicBezTo>
                  <a:pt x="3651953" y="376115"/>
                  <a:pt x="3680312" y="414999"/>
                  <a:pt x="3708981" y="453224"/>
                </a:cubicBezTo>
                <a:cubicBezTo>
                  <a:pt x="3780467" y="548539"/>
                  <a:pt x="3830692" y="607535"/>
                  <a:pt x="3955472" y="644056"/>
                </a:cubicBezTo>
                <a:cubicBezTo>
                  <a:pt x="4008951" y="659708"/>
                  <a:pt x="4066790" y="649357"/>
                  <a:pt x="4122449" y="652007"/>
                </a:cubicBezTo>
                <a:cubicBezTo>
                  <a:pt x="4188710" y="641405"/>
                  <a:pt x="4255377" y="633087"/>
                  <a:pt x="4321232" y="620202"/>
                </a:cubicBezTo>
                <a:cubicBezTo>
                  <a:pt x="4377382" y="609216"/>
                  <a:pt x="4431326" y="574295"/>
                  <a:pt x="4488209" y="580445"/>
                </a:cubicBezTo>
                <a:cubicBezTo>
                  <a:pt x="4536583" y="585675"/>
                  <a:pt x="4573023" y="628153"/>
                  <a:pt x="4615430" y="652007"/>
                </a:cubicBezTo>
                <a:cubicBezTo>
                  <a:pt x="4633611" y="742914"/>
                  <a:pt x="4673479" y="948116"/>
                  <a:pt x="4694943" y="1025718"/>
                </a:cubicBezTo>
                <a:cubicBezTo>
                  <a:pt x="4709915" y="1079847"/>
                  <a:pt x="4723327" y="1135650"/>
                  <a:pt x="4750602" y="1184744"/>
                </a:cubicBezTo>
                <a:cubicBezTo>
                  <a:pt x="4793755" y="1262419"/>
                  <a:pt x="4877399" y="1338873"/>
                  <a:pt x="4949385" y="1391478"/>
                </a:cubicBezTo>
                <a:cubicBezTo>
                  <a:pt x="4985001" y="1417505"/>
                  <a:pt x="5020790" y="1444257"/>
                  <a:pt x="5060703" y="1463040"/>
                </a:cubicBezTo>
                <a:cubicBezTo>
                  <a:pt x="5111519" y="1486954"/>
                  <a:pt x="5167718" y="1497509"/>
                  <a:pt x="5219729" y="1518699"/>
                </a:cubicBezTo>
                <a:cubicBezTo>
                  <a:pt x="5239518" y="1526761"/>
                  <a:pt x="5254172" y="1547958"/>
                  <a:pt x="5275388" y="1550504"/>
                </a:cubicBezTo>
                <a:cubicBezTo>
                  <a:pt x="5388667" y="1564098"/>
                  <a:pt x="5503325" y="1561106"/>
                  <a:pt x="5617294" y="1566407"/>
                </a:cubicBezTo>
                <a:cubicBezTo>
                  <a:pt x="5712710" y="1584960"/>
                  <a:pt x="5812527" y="1587936"/>
                  <a:pt x="5903541" y="1622066"/>
                </a:cubicBezTo>
                <a:cubicBezTo>
                  <a:pt x="5984833" y="1652550"/>
                  <a:pt x="6053200" y="1710208"/>
                  <a:pt x="6126178" y="1757238"/>
                </a:cubicBezTo>
                <a:cubicBezTo>
                  <a:pt x="6178932" y="1791235"/>
                  <a:pt x="6316874" y="1888594"/>
                  <a:pt x="6364717" y="1940118"/>
                </a:cubicBezTo>
                <a:cubicBezTo>
                  <a:pt x="6403313" y="1981683"/>
                  <a:pt x="6437473" y="2027537"/>
                  <a:pt x="6468084" y="2075290"/>
                </a:cubicBezTo>
                <a:cubicBezTo>
                  <a:pt x="6595537" y="2274117"/>
                  <a:pt x="6522701" y="2217778"/>
                  <a:pt x="6658915" y="2393343"/>
                </a:cubicBezTo>
                <a:cubicBezTo>
                  <a:pt x="6743165" y="2501932"/>
                  <a:pt x="6833133" y="2605968"/>
                  <a:pt x="6921308" y="2711395"/>
                </a:cubicBezTo>
                <a:cubicBezTo>
                  <a:pt x="6955060" y="2751750"/>
                  <a:pt x="6995493" y="2786890"/>
                  <a:pt x="7024675" y="2830664"/>
                </a:cubicBezTo>
                <a:cubicBezTo>
                  <a:pt x="7100458" y="2944339"/>
                  <a:pt x="7115985" y="2958936"/>
                  <a:pt x="7175750" y="3085106"/>
                </a:cubicBezTo>
                <a:cubicBezTo>
                  <a:pt x="7196584" y="3129089"/>
                  <a:pt x="7232257" y="3264801"/>
                  <a:pt x="7295019" y="3307743"/>
                </a:cubicBezTo>
                <a:cubicBezTo>
                  <a:pt x="7326338" y="3329172"/>
                  <a:pt x="7363930" y="3339548"/>
                  <a:pt x="7398386" y="3355450"/>
                </a:cubicBezTo>
                <a:cubicBezTo>
                  <a:pt x="7504403" y="3339548"/>
                  <a:pt x="7613095" y="3336251"/>
                  <a:pt x="7716438" y="3307743"/>
                </a:cubicBezTo>
                <a:cubicBezTo>
                  <a:pt x="7769049" y="3293230"/>
                  <a:pt x="7814358" y="3258809"/>
                  <a:pt x="7859562" y="3228230"/>
                </a:cubicBezTo>
                <a:cubicBezTo>
                  <a:pt x="8006846" y="3128597"/>
                  <a:pt x="8023767" y="3078632"/>
                  <a:pt x="8145809" y="2926080"/>
                </a:cubicBezTo>
                <a:cubicBezTo>
                  <a:pt x="8174964" y="2849217"/>
                  <a:pt x="8233273" y="2777698"/>
                  <a:pt x="8233273" y="2695492"/>
                </a:cubicBezTo>
                <a:cubicBezTo>
                  <a:pt x="8233273" y="2582981"/>
                  <a:pt x="8191347" y="2472372"/>
                  <a:pt x="8145809" y="2369489"/>
                </a:cubicBezTo>
                <a:cubicBezTo>
                  <a:pt x="8102458" y="2271548"/>
                  <a:pt x="7920151" y="2117223"/>
                  <a:pt x="7843659" y="2059388"/>
                </a:cubicBezTo>
                <a:cubicBezTo>
                  <a:pt x="7796150" y="2023466"/>
                  <a:pt x="7746385" y="1989527"/>
                  <a:pt x="7692585" y="1963972"/>
                </a:cubicBezTo>
                <a:cubicBezTo>
                  <a:pt x="7639590" y="1938799"/>
                  <a:pt x="7580660" y="1928595"/>
                  <a:pt x="7525607" y="1908313"/>
                </a:cubicBezTo>
                <a:cubicBezTo>
                  <a:pt x="7479965" y="1891498"/>
                  <a:pt x="7344687" y="1836219"/>
                  <a:pt x="7295019" y="1804946"/>
                </a:cubicBezTo>
                <a:cubicBezTo>
                  <a:pt x="6990878" y="1613450"/>
                  <a:pt x="7301094" y="1788875"/>
                  <a:pt x="7112139" y="1677725"/>
                </a:cubicBezTo>
                <a:cubicBezTo>
                  <a:pt x="7088619" y="1663890"/>
                  <a:pt x="7065420" y="1649261"/>
                  <a:pt x="7040578" y="1637969"/>
                </a:cubicBezTo>
                <a:cubicBezTo>
                  <a:pt x="7006971" y="1622693"/>
                  <a:pt x="6971617" y="1611592"/>
                  <a:pt x="6937211" y="1598212"/>
                </a:cubicBezTo>
                <a:cubicBezTo>
                  <a:pt x="6923908" y="1593039"/>
                  <a:pt x="6910995" y="1586824"/>
                  <a:pt x="6897454" y="1582310"/>
                </a:cubicBezTo>
                <a:cubicBezTo>
                  <a:pt x="6881551" y="1577009"/>
                  <a:pt x="6865154" y="1573010"/>
                  <a:pt x="6849746" y="1566407"/>
                </a:cubicBezTo>
                <a:cubicBezTo>
                  <a:pt x="6807781" y="1548422"/>
                  <a:pt x="6729526" y="1504655"/>
                  <a:pt x="6698672" y="1478943"/>
                </a:cubicBezTo>
                <a:cubicBezTo>
                  <a:pt x="6565152" y="1367675"/>
                  <a:pt x="6723917" y="1495838"/>
                  <a:pt x="6611207" y="1415332"/>
                </a:cubicBezTo>
                <a:cubicBezTo>
                  <a:pt x="6586616" y="1397767"/>
                  <a:pt x="6563598" y="1378098"/>
                  <a:pt x="6539645" y="1359673"/>
                </a:cubicBezTo>
                <a:cubicBezTo>
                  <a:pt x="6529141" y="1351593"/>
                  <a:pt x="6518867" y="1343170"/>
                  <a:pt x="6507840" y="1335819"/>
                </a:cubicBezTo>
                <a:cubicBezTo>
                  <a:pt x="6499889" y="1330518"/>
                  <a:pt x="6492283" y="1324658"/>
                  <a:pt x="6483986" y="1319917"/>
                </a:cubicBezTo>
                <a:cubicBezTo>
                  <a:pt x="6473695" y="1314036"/>
                  <a:pt x="6461826" y="1310904"/>
                  <a:pt x="6452181" y="1304014"/>
                </a:cubicBezTo>
                <a:cubicBezTo>
                  <a:pt x="6443031" y="1297478"/>
                  <a:pt x="6436865" y="1287478"/>
                  <a:pt x="6428327" y="1280160"/>
                </a:cubicBezTo>
                <a:cubicBezTo>
                  <a:pt x="6335935" y="1200966"/>
                  <a:pt x="6484290" y="1344074"/>
                  <a:pt x="6340863" y="1200647"/>
                </a:cubicBezTo>
                <a:cubicBezTo>
                  <a:pt x="6332912" y="1192696"/>
                  <a:pt x="6327450" y="1180969"/>
                  <a:pt x="6317009" y="1176793"/>
                </a:cubicBezTo>
                <a:cubicBezTo>
                  <a:pt x="6303757" y="1171492"/>
                  <a:pt x="6289729" y="1167822"/>
                  <a:pt x="6277252" y="1160890"/>
                </a:cubicBezTo>
                <a:cubicBezTo>
                  <a:pt x="6245868" y="1143455"/>
                  <a:pt x="6240771" y="1128969"/>
                  <a:pt x="6213642" y="1105231"/>
                </a:cubicBezTo>
                <a:cubicBezTo>
                  <a:pt x="6184365" y="1079613"/>
                  <a:pt x="6174778" y="1082566"/>
                  <a:pt x="6150032" y="1049572"/>
                </a:cubicBezTo>
                <a:cubicBezTo>
                  <a:pt x="6142920" y="1040090"/>
                  <a:pt x="6139430" y="1028369"/>
                  <a:pt x="6134129" y="1017767"/>
                </a:cubicBezTo>
                <a:cubicBezTo>
                  <a:pt x="6131479" y="1007165"/>
                  <a:pt x="6130015" y="996194"/>
                  <a:pt x="6126178" y="985962"/>
                </a:cubicBezTo>
                <a:cubicBezTo>
                  <a:pt x="6122016" y="974864"/>
                  <a:pt x="6112335" y="965830"/>
                  <a:pt x="6110275" y="954157"/>
                </a:cubicBezTo>
                <a:cubicBezTo>
                  <a:pt x="6104269" y="920125"/>
                  <a:pt x="6104296" y="885291"/>
                  <a:pt x="6102324" y="850790"/>
                </a:cubicBezTo>
                <a:cubicBezTo>
                  <a:pt x="6093891" y="703208"/>
                  <a:pt x="6094372" y="727340"/>
                  <a:pt x="6094372" y="6440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B557D89-3993-A217-5E67-EC213153D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666" y="40439"/>
            <a:ext cx="3494103" cy="1325563"/>
          </a:xfrm>
        </p:spPr>
        <p:txBody>
          <a:bodyPr/>
          <a:lstStyle/>
          <a:p>
            <a:r>
              <a:rPr lang="uk-UA" dirty="0"/>
              <a:t>Шлях до мети</a:t>
            </a:r>
          </a:p>
        </p:txBody>
      </p:sp>
    </p:spTree>
    <p:extLst>
      <p:ext uri="{BB962C8B-B14F-4D97-AF65-F5344CB8AC3E}">
        <p14:creationId xmlns:p14="http://schemas.microsoft.com/office/powerpoint/2010/main" val="1901767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338"/>
            <a:ext cx="1219081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819F-EAC7-BE9D-7DB6-222A2B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950D-C953-09D7-4B6B-3428F9A5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E2B66822-695A-95EF-A1B1-640B3F6B51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8505400"/>
              </p:ext>
            </p:extLst>
          </p:nvPr>
        </p:nvGraphicFramePr>
        <p:xfrm>
          <a:off x="2536340" y="707666"/>
          <a:ext cx="6971653" cy="4615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Овал 2">
            <a:extLst>
              <a:ext uri="{FF2B5EF4-FFF2-40B4-BE49-F238E27FC236}">
                <a16:creationId xmlns:a16="http://schemas.microsoft.com/office/drawing/2014/main" id="{393126FA-4D9B-5901-68DD-8B06BAD46F1A}"/>
              </a:ext>
            </a:extLst>
          </p:cNvPr>
          <p:cNvSpPr/>
          <p:nvPr/>
        </p:nvSpPr>
        <p:spPr>
          <a:xfrm>
            <a:off x="150458" y="4292121"/>
            <a:ext cx="2520563" cy="1486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Де ми є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0D538159-EEDC-6988-2876-60B0902D1442}"/>
              </a:ext>
            </a:extLst>
          </p:cNvPr>
          <p:cNvSpPr/>
          <p:nvPr/>
        </p:nvSpPr>
        <p:spPr>
          <a:xfrm>
            <a:off x="9507994" y="1029295"/>
            <a:ext cx="2520563" cy="1486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Де ми хочемо бути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D7AC192-96F8-C4A5-935E-8B912EB83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672" y="366513"/>
            <a:ext cx="4506157" cy="1325563"/>
          </a:xfrm>
        </p:spPr>
        <p:txBody>
          <a:bodyPr/>
          <a:lstStyle/>
          <a:p>
            <a:r>
              <a:rPr lang="uk-UA" dirty="0"/>
              <a:t>Процес коучингу</a:t>
            </a:r>
          </a:p>
        </p:txBody>
      </p:sp>
    </p:spTree>
    <p:extLst>
      <p:ext uri="{BB962C8B-B14F-4D97-AF65-F5344CB8AC3E}">
        <p14:creationId xmlns:p14="http://schemas.microsoft.com/office/powerpoint/2010/main" val="3931018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-24194"/>
            <a:ext cx="1219081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819F-EAC7-BE9D-7DB6-222A2B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950D-C953-09D7-4B6B-3428F9A5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sp>
        <p:nvSpPr>
          <p:cNvPr id="2" name="Місце для вмісту 2">
            <a:extLst>
              <a:ext uri="{FF2B5EF4-FFF2-40B4-BE49-F238E27FC236}">
                <a16:creationId xmlns:a16="http://schemas.microsoft.com/office/drawing/2014/main" id="{2061BDB0-13B7-CEC9-9130-549BE553C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58" y="1233864"/>
            <a:ext cx="5535187" cy="1990385"/>
          </a:xfrm>
        </p:spPr>
        <p:txBody>
          <a:bodyPr>
            <a:normAutofit fontScale="92500" lnSpcReduction="20000"/>
          </a:bodyPr>
          <a:lstStyle/>
          <a:p>
            <a:r>
              <a:rPr lang="uk-UA" u="sng" dirty="0"/>
              <a:t>Аналіз свого особистого ресурсу</a:t>
            </a:r>
          </a:p>
          <a:p>
            <a:pPr lvl="1"/>
            <a:r>
              <a:rPr lang="uk-UA" dirty="0"/>
              <a:t>Перевірити, чи не </a:t>
            </a:r>
            <a:r>
              <a:rPr lang="uk-UA" dirty="0" err="1"/>
              <a:t>завис</a:t>
            </a:r>
            <a:r>
              <a:rPr lang="uk-UA" dirty="0"/>
              <a:t>/ла я в одній з ситуацій</a:t>
            </a:r>
          </a:p>
          <a:p>
            <a:pPr lvl="1"/>
            <a:r>
              <a:rPr lang="uk-UA" dirty="0"/>
              <a:t>Ресурс енергії</a:t>
            </a:r>
          </a:p>
          <a:p>
            <a:pPr lvl="1"/>
            <a:r>
              <a:rPr lang="uk-UA" dirty="0"/>
              <a:t>Ресурс часу</a:t>
            </a:r>
          </a:p>
          <a:p>
            <a:pPr lvl="1"/>
            <a:r>
              <a:rPr lang="uk-UA" dirty="0"/>
              <a:t>Мотивація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BF3EAF2-4C46-4EAB-BE11-4710E730EB7B}"/>
              </a:ext>
            </a:extLst>
          </p:cNvPr>
          <p:cNvSpPr txBox="1">
            <a:spLocks/>
          </p:cNvSpPr>
          <p:nvPr/>
        </p:nvSpPr>
        <p:spPr>
          <a:xfrm>
            <a:off x="1356832" y="3429000"/>
            <a:ext cx="3721843" cy="1520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600" u="sng" dirty="0"/>
              <a:t>Аналіз ресурсу організації</a:t>
            </a:r>
          </a:p>
          <a:p>
            <a:pPr lvl="1"/>
            <a:r>
              <a:rPr lang="uk-UA" dirty="0"/>
              <a:t>Топ-менеджменту</a:t>
            </a:r>
          </a:p>
          <a:p>
            <a:pPr lvl="1"/>
            <a:r>
              <a:rPr lang="uk-UA" dirty="0"/>
              <a:t>Команди</a:t>
            </a:r>
          </a:p>
          <a:p>
            <a:pPr lvl="1"/>
            <a:r>
              <a:rPr lang="uk-UA" dirty="0"/>
              <a:t>Фінансові ресурси</a:t>
            </a:r>
          </a:p>
          <a:p>
            <a:pPr lvl="1"/>
            <a:r>
              <a:rPr lang="uk-UA" dirty="0"/>
              <a:t>Внутрішні ресурси </a:t>
            </a:r>
          </a:p>
        </p:txBody>
      </p:sp>
      <p:sp>
        <p:nvSpPr>
          <p:cNvPr id="6" name="Місце для вмісту 2">
            <a:extLst>
              <a:ext uri="{FF2B5EF4-FFF2-40B4-BE49-F238E27FC236}">
                <a16:creationId xmlns:a16="http://schemas.microsoft.com/office/drawing/2014/main" id="{B7CE86B7-6138-AF53-271F-D655E2125654}"/>
              </a:ext>
            </a:extLst>
          </p:cNvPr>
          <p:cNvSpPr txBox="1">
            <a:spLocks/>
          </p:cNvSpPr>
          <p:nvPr/>
        </p:nvSpPr>
        <p:spPr>
          <a:xfrm>
            <a:off x="5685646" y="1167242"/>
            <a:ext cx="6161872" cy="44612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900" u="sng" dirty="0"/>
              <a:t>Аудит цілі</a:t>
            </a:r>
          </a:p>
          <a:p>
            <a:pPr lvl="1"/>
            <a:r>
              <a:rPr lang="uk-UA" sz="1900" dirty="0"/>
              <a:t>Наскільки попередня ціль актуальна/досяжна в нових умовах</a:t>
            </a:r>
          </a:p>
          <a:p>
            <a:pPr lvl="1"/>
            <a:r>
              <a:rPr lang="uk-UA" sz="1900" dirty="0"/>
              <a:t>Якщо актуальна і досяжна, то як її досягати в нових умовах: </a:t>
            </a:r>
          </a:p>
          <a:p>
            <a:pPr lvl="2"/>
            <a:r>
              <a:rPr lang="uk-UA" sz="1900" dirty="0"/>
              <a:t>шляхи, </a:t>
            </a:r>
          </a:p>
          <a:p>
            <a:pPr lvl="2"/>
            <a:r>
              <a:rPr lang="uk-UA" sz="1900" dirty="0"/>
              <a:t>терміни, </a:t>
            </a:r>
          </a:p>
          <a:p>
            <a:pPr lvl="2"/>
            <a:r>
              <a:rPr lang="uk-UA" sz="1900" dirty="0"/>
              <a:t>етапи, </a:t>
            </a:r>
          </a:p>
          <a:p>
            <a:pPr lvl="2"/>
            <a:r>
              <a:rPr lang="uk-UA" sz="1900" dirty="0"/>
              <a:t>інструменти</a:t>
            </a:r>
          </a:p>
          <a:p>
            <a:pPr lvl="1"/>
            <a:r>
              <a:rPr lang="uk-UA" sz="1900" dirty="0"/>
              <a:t>Якщо актуальна недосяжна, то</a:t>
            </a:r>
          </a:p>
          <a:p>
            <a:pPr lvl="2"/>
            <a:r>
              <a:rPr lang="uk-UA" sz="1900" dirty="0"/>
              <a:t>На скільки я можу її відкласти?</a:t>
            </a:r>
          </a:p>
          <a:p>
            <a:pPr lvl="2"/>
            <a:r>
              <a:rPr lang="uk-UA" sz="1900" dirty="0"/>
              <a:t>А чи справді недосяжна?</a:t>
            </a:r>
          </a:p>
          <a:p>
            <a:pPr lvl="2"/>
            <a:r>
              <a:rPr lang="uk-UA" sz="1900" dirty="0"/>
              <a:t>Чи важко досяжна? І тоді чи залишається актуальною?</a:t>
            </a:r>
          </a:p>
          <a:p>
            <a:pPr lvl="1"/>
            <a:r>
              <a:rPr lang="uk-UA" sz="1900" dirty="0"/>
              <a:t>Якщо неактуальна, то яка нова ціль</a:t>
            </a:r>
          </a:p>
          <a:p>
            <a:pPr lvl="1"/>
            <a:endParaRPr lang="uk-UA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818DE3F-6C22-02B6-19CF-3D649AD6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068" y="9280"/>
            <a:ext cx="3918120" cy="1280890"/>
          </a:xfrm>
        </p:spPr>
        <p:txBody>
          <a:bodyPr/>
          <a:lstStyle/>
          <a:p>
            <a:r>
              <a:rPr lang="uk-UA" b="1" dirty="0"/>
              <a:t>Коучинг лідера</a:t>
            </a:r>
          </a:p>
        </p:txBody>
      </p:sp>
    </p:spTree>
    <p:extLst>
      <p:ext uri="{BB962C8B-B14F-4D97-AF65-F5344CB8AC3E}">
        <p14:creationId xmlns:p14="http://schemas.microsoft.com/office/powerpoint/2010/main" val="3221623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-41456"/>
            <a:ext cx="1219081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819F-EAC7-BE9D-7DB6-222A2B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950D-C953-09D7-4B6B-3428F9A5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sp>
        <p:nvSpPr>
          <p:cNvPr id="2" name="Місце для вмісту 2">
            <a:extLst>
              <a:ext uri="{FF2B5EF4-FFF2-40B4-BE49-F238E27FC236}">
                <a16:creationId xmlns:a16="http://schemas.microsoft.com/office/drawing/2014/main" id="{1FEF8CB4-6A34-7018-6250-1CA625733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583" y="2137119"/>
            <a:ext cx="10515600" cy="4351338"/>
          </a:xfrm>
        </p:spPr>
        <p:txBody>
          <a:bodyPr/>
          <a:lstStyle/>
          <a:p>
            <a:r>
              <a:rPr lang="uk-UA" dirty="0"/>
              <a:t>Ціль і мотивація</a:t>
            </a:r>
          </a:p>
          <a:p>
            <a:r>
              <a:rPr lang="uk-UA" dirty="0"/>
              <a:t>Атмосфера і стосунки в команді</a:t>
            </a:r>
          </a:p>
          <a:p>
            <a:r>
              <a:rPr lang="uk-UA" dirty="0"/>
              <a:t>Внутрішні процеси, системи і структура команди</a:t>
            </a:r>
          </a:p>
          <a:p>
            <a:r>
              <a:rPr lang="uk-UA" dirty="0"/>
              <a:t>Зовнішні процеси, системи і структури</a:t>
            </a:r>
          </a:p>
          <a:p>
            <a:r>
              <a:rPr lang="uk-UA" dirty="0"/>
              <a:t>Процеси навчання в команді</a:t>
            </a:r>
          </a:p>
          <a:p>
            <a:endParaRPr lang="uk-UA" dirty="0"/>
          </a:p>
          <a:p>
            <a:endParaRPr lang="uk-UA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B78253A-9E04-8008-341B-4416B2B7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852" y="385050"/>
            <a:ext cx="5021062" cy="1325563"/>
          </a:xfrm>
        </p:spPr>
        <p:txBody>
          <a:bodyPr/>
          <a:lstStyle/>
          <a:p>
            <a:r>
              <a:rPr lang="uk-UA" dirty="0"/>
              <a:t>Коучинг команди</a:t>
            </a:r>
          </a:p>
        </p:txBody>
      </p:sp>
    </p:spTree>
    <p:extLst>
      <p:ext uri="{BB962C8B-B14F-4D97-AF65-F5344CB8AC3E}">
        <p14:creationId xmlns:p14="http://schemas.microsoft.com/office/powerpoint/2010/main" val="1280004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819F-EAC7-BE9D-7DB6-222A2B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950D-C953-09D7-4B6B-3428F9A5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sp>
        <p:nvSpPr>
          <p:cNvPr id="6" name="Місце для вмісту 2">
            <a:extLst>
              <a:ext uri="{FF2B5EF4-FFF2-40B4-BE49-F238E27FC236}">
                <a16:creationId xmlns:a16="http://schemas.microsoft.com/office/drawing/2014/main" id="{C0721107-7FEC-E101-3A3A-4654C662F33F}"/>
              </a:ext>
            </a:extLst>
          </p:cNvPr>
          <p:cNvSpPr txBox="1">
            <a:spLocks/>
          </p:cNvSpPr>
          <p:nvPr/>
        </p:nvSpPr>
        <p:spPr>
          <a:xfrm>
            <a:off x="1198525" y="1592010"/>
            <a:ext cx="11605592" cy="2072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dirty="0"/>
              <a:t>Чому це важливо</a:t>
            </a:r>
          </a:p>
          <a:p>
            <a:r>
              <a:rPr lang="uk-UA" dirty="0"/>
              <a:t>Самостійність працівників у вирішенні поточних питань – у лідера звільняється час на стратегічні питання</a:t>
            </a:r>
          </a:p>
          <a:p>
            <a:r>
              <a:rPr lang="uk-UA" dirty="0"/>
              <a:t>Більша відповідальність працівників </a:t>
            </a:r>
          </a:p>
          <a:p>
            <a:r>
              <a:rPr lang="uk-UA" dirty="0"/>
              <a:t>Краща вмотивованість працівників</a:t>
            </a:r>
          </a:p>
          <a:p>
            <a:r>
              <a:rPr lang="uk-UA" dirty="0"/>
              <a:t>Вища ефективність</a:t>
            </a:r>
          </a:p>
          <a:p>
            <a:endParaRPr lang="uk-UA" dirty="0"/>
          </a:p>
        </p:txBody>
      </p:sp>
      <p:sp>
        <p:nvSpPr>
          <p:cNvPr id="8" name="Місце для вмісту 2">
            <a:extLst>
              <a:ext uri="{FF2B5EF4-FFF2-40B4-BE49-F238E27FC236}">
                <a16:creationId xmlns:a16="http://schemas.microsoft.com/office/drawing/2014/main" id="{B00650D2-3DB5-6C92-E0CF-DEB319F28479}"/>
              </a:ext>
            </a:extLst>
          </p:cNvPr>
          <p:cNvSpPr txBox="1">
            <a:spLocks/>
          </p:cNvSpPr>
          <p:nvPr/>
        </p:nvSpPr>
        <p:spPr>
          <a:xfrm>
            <a:off x="499023" y="3775223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uk-UA" dirty="0"/>
              <a:t>3 ознаки того, що в організації застосовується коучинговий стиль управління:</a:t>
            </a:r>
          </a:p>
          <a:p>
            <a:pPr marL="0" indent="0">
              <a:buFont typeface="Wingdings 3" charset="2"/>
              <a:buNone/>
            </a:pPr>
            <a:endParaRPr lang="uk-UA" dirty="0"/>
          </a:p>
          <a:p>
            <a:r>
              <a:rPr lang="uk-UA" dirty="0"/>
              <a:t>Працівники беруть на себе відповідальність за вирішення завдання</a:t>
            </a:r>
          </a:p>
          <a:p>
            <a:r>
              <a:rPr lang="uk-UA" dirty="0"/>
              <a:t>Сфокусованість уваги працівників на завданні</a:t>
            </a:r>
          </a:p>
          <a:p>
            <a:r>
              <a:rPr lang="uk-UA" dirty="0"/>
              <a:t>Відсутність страху перед помилками у працівників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DB006D1-479F-51D0-E93C-61E9E85C5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976" y="695957"/>
            <a:ext cx="8083858" cy="1325563"/>
          </a:xfrm>
        </p:spPr>
        <p:txBody>
          <a:bodyPr>
            <a:normAutofit/>
          </a:bodyPr>
          <a:lstStyle/>
          <a:p>
            <a:r>
              <a:rPr lang="uk-UA" dirty="0"/>
              <a:t>Управління в коучинговому стилі </a:t>
            </a:r>
            <a:br>
              <a:rPr lang="uk-UA" dirty="0"/>
            </a:b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228868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819F-EAC7-BE9D-7DB6-222A2B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950D-C953-09D7-4B6B-3428F9A5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graphicFrame>
        <p:nvGraphicFramePr>
          <p:cNvPr id="8" name="Місце для вмісту 4">
            <a:extLst>
              <a:ext uri="{FF2B5EF4-FFF2-40B4-BE49-F238E27FC236}">
                <a16:creationId xmlns:a16="http://schemas.microsoft.com/office/drawing/2014/main" id="{B6845D5C-0A80-2CFC-E3ED-99DC6BE16F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080052"/>
              </p:ext>
            </p:extLst>
          </p:nvPr>
        </p:nvGraphicFramePr>
        <p:xfrm>
          <a:off x="972853" y="1941745"/>
          <a:ext cx="10177854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D9B087A-5752-FD6D-04D4-A46911B0C6F9}"/>
              </a:ext>
            </a:extLst>
          </p:cNvPr>
          <p:cNvSpPr txBox="1"/>
          <p:nvPr/>
        </p:nvSpPr>
        <p:spPr>
          <a:xfrm>
            <a:off x="2642461" y="3616005"/>
            <a:ext cx="19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Командування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8626DC-47BA-6148-AB01-2E2541D057DA}"/>
              </a:ext>
            </a:extLst>
          </p:cNvPr>
          <p:cNvSpPr txBox="1"/>
          <p:nvPr/>
        </p:nvSpPr>
        <p:spPr>
          <a:xfrm>
            <a:off x="5471623" y="1659325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Підтримка 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C21D6A2-B3F7-BABC-E028-4DD265ADB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119" y="378435"/>
            <a:ext cx="7985553" cy="1280890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/>
              <a:t>Модель ситуаційного лідерства </a:t>
            </a:r>
            <a:br>
              <a:rPr lang="uk-UA" sz="3200" b="1" dirty="0"/>
            </a:br>
            <a:r>
              <a:rPr lang="uk-UA" sz="3200" b="1" dirty="0"/>
              <a:t>Кейсі-</a:t>
            </a:r>
            <a:r>
              <a:rPr lang="uk-UA" sz="3200" b="1" dirty="0" err="1"/>
              <a:t>Бланшара</a:t>
            </a:r>
            <a:endParaRPr lang="uk-UA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B16E5E-AB11-452B-3A99-5B3B72FE8E08}"/>
              </a:ext>
            </a:extLst>
          </p:cNvPr>
          <p:cNvSpPr txBox="1"/>
          <p:nvPr/>
        </p:nvSpPr>
        <p:spPr>
          <a:xfrm>
            <a:off x="522116" y="1799545"/>
            <a:ext cx="31710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Застосовується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до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компетентних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працівників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яким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бракує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впевненості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в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собі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чи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внутрішньої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мотивації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ru-RU" sz="1400" dirty="0" err="1">
                <a:solidFill>
                  <a:srgbClr val="4A4A4A"/>
                </a:solidFill>
                <a:latin typeface="Arial" panose="020B0604020202020204" pitchFamily="34" charset="0"/>
              </a:rPr>
              <a:t>Вказівки</a:t>
            </a:r>
            <a:r>
              <a:rPr lang="ru-RU" sz="1400" dirty="0">
                <a:solidFill>
                  <a:srgbClr val="4A4A4A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4A4A4A"/>
                </a:solidFill>
                <a:latin typeface="Arial" panose="020B0604020202020204" pitchFamily="34" charset="0"/>
              </a:rPr>
              <a:t>їм</a:t>
            </a:r>
            <a:r>
              <a:rPr lang="ru-RU" sz="1400" dirty="0">
                <a:solidFill>
                  <a:srgbClr val="4A4A4A"/>
                </a:solidFill>
                <a:latin typeface="Arial" panose="020B0604020202020204" pitchFamily="34" charset="0"/>
              </a:rPr>
              <a:t> не </a:t>
            </a:r>
            <a:r>
              <a:rPr lang="ru-RU" sz="1400" dirty="0" err="1">
                <a:solidFill>
                  <a:srgbClr val="4A4A4A"/>
                </a:solidFill>
                <a:latin typeface="Arial" panose="020B0604020202020204" pitchFamily="34" charset="0"/>
              </a:rPr>
              <a:t>дуже</a:t>
            </a:r>
            <a:r>
              <a:rPr lang="ru-RU" sz="1400" dirty="0">
                <a:solidFill>
                  <a:srgbClr val="4A4A4A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4A4A4A"/>
                </a:solidFill>
                <a:latin typeface="Arial" panose="020B0604020202020204" pitchFamily="34" charset="0"/>
              </a:rPr>
              <a:t>потрібні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оскільки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в</a:t>
            </a:r>
            <a:r>
              <a:rPr lang="ru-RU" sz="1400" dirty="0">
                <a:solidFill>
                  <a:srgbClr val="4A4A4A"/>
                </a:solidFill>
                <a:latin typeface="Arial" panose="020B0604020202020204" pitchFamily="34" charset="0"/>
              </a:rPr>
              <a:t>они </a:t>
            </a:r>
            <a:r>
              <a:rPr lang="ru-RU" sz="1400" dirty="0" err="1">
                <a:solidFill>
                  <a:srgbClr val="4A4A4A"/>
                </a:solidFill>
                <a:latin typeface="Arial" panose="020B0604020202020204" pitchFamily="34" charset="0"/>
              </a:rPr>
              <a:t>володіють</a:t>
            </a:r>
            <a:r>
              <a:rPr lang="ru-RU" sz="1400" dirty="0">
                <a:solidFill>
                  <a:srgbClr val="4A4A4A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4A4A4A"/>
                </a:solidFill>
                <a:latin typeface="Arial" panose="020B0604020202020204" pitchFamily="34" charset="0"/>
              </a:rPr>
              <a:t>розвинутими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навичками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, </a:t>
            </a:r>
          </a:p>
          <a:p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але для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досягнення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необхідного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рівня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мотивації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їм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необхідна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підтримка</a:t>
            </a:r>
            <a:endParaRPr lang="uk-UA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06EC29-F620-FCD4-CE0B-EC6EA60FC301}"/>
              </a:ext>
            </a:extLst>
          </p:cNvPr>
          <p:cNvSpPr txBox="1"/>
          <p:nvPr/>
        </p:nvSpPr>
        <p:spPr>
          <a:xfrm>
            <a:off x="522116" y="4211505"/>
            <a:ext cx="29405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Застосовується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до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компетентних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і </a:t>
            </a:r>
            <a:r>
              <a:rPr lang="ru-RU" sz="1400" dirty="0" err="1">
                <a:solidFill>
                  <a:srgbClr val="4A4A4A"/>
                </a:solidFill>
                <a:latin typeface="Arial" panose="020B0604020202020204" pitchFamily="34" charset="0"/>
              </a:rPr>
              <a:t>в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исоковмотивованих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співробітників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ru-RU" sz="1400" dirty="0">
                <a:solidFill>
                  <a:srgbClr val="4A4A4A"/>
                </a:solidFill>
                <a:latin typeface="Arial" panose="020B0604020202020204" pitchFamily="34" charset="0"/>
              </a:rPr>
              <a:t>Вони </a:t>
            </a:r>
            <a:r>
              <a:rPr lang="ru-RU" sz="1400" dirty="0" err="1">
                <a:solidFill>
                  <a:srgbClr val="4A4A4A"/>
                </a:solidFill>
                <a:latin typeface="Arial" panose="020B0604020202020204" pitchFamily="34" charset="0"/>
              </a:rPr>
              <a:t>здатні</a:t>
            </a:r>
            <a:r>
              <a:rPr lang="ru-RU" sz="1400" dirty="0">
                <a:solidFill>
                  <a:srgbClr val="4A4A4A"/>
                </a:solidFill>
                <a:latin typeface="Arial" panose="020B0604020202020204" pitchFamily="34" charset="0"/>
              </a:rPr>
              <a:t> і </a:t>
            </a:r>
            <a:r>
              <a:rPr lang="ru-RU" sz="1400" dirty="0" err="1">
                <a:solidFill>
                  <a:srgbClr val="4A4A4A"/>
                </a:solidFill>
                <a:latin typeface="Arial" panose="020B0604020202020204" pitchFamily="34" charset="0"/>
              </a:rPr>
              <a:t>готові</a:t>
            </a:r>
            <a:r>
              <a:rPr lang="ru-RU" sz="1400" dirty="0">
                <a:solidFill>
                  <a:srgbClr val="4A4A4A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4A4A4A"/>
                </a:solidFill>
                <a:latin typeface="Arial" panose="020B0604020202020204" pitchFamily="34" charset="0"/>
              </a:rPr>
              <a:t>працювати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самостійно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майже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без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нагляду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і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підтримки</a:t>
            </a:r>
            <a:endParaRPr lang="uk-UA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77B48-14E5-9D0A-CBFA-58F5BFDB1360}"/>
              </a:ext>
            </a:extLst>
          </p:cNvPr>
          <p:cNvSpPr txBox="1"/>
          <p:nvPr/>
        </p:nvSpPr>
        <p:spPr>
          <a:xfrm>
            <a:off x="8626282" y="1584101"/>
            <a:ext cx="340683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Застосовується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співробітників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володіють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деякою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компетентністю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демотивовані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невдачами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Їх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необхідно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продовжувати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інструктувати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тому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вони все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мають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мало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досвіду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але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їх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важливо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підтримувати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хвалити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щоб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зміцнювати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самоповагу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залучати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</a:p>
          <a:p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процеси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прийняття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рішень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підвищувати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їхню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зацікавленість</a:t>
            </a:r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8B55D9-ACD7-FADB-9AD6-E80642E865B1}"/>
              </a:ext>
            </a:extLst>
          </p:cNvPr>
          <p:cNvSpPr txBox="1"/>
          <p:nvPr/>
        </p:nvSpPr>
        <p:spPr>
          <a:xfrm>
            <a:off x="8671043" y="3985337"/>
            <a:ext cx="26414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Застосовується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до людей, </a:t>
            </a:r>
          </a:p>
          <a:p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недостатньо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компетентних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,</a:t>
            </a:r>
          </a:p>
          <a:p>
            <a:r>
              <a:rPr lang="ru-RU" sz="1400" dirty="0">
                <a:solidFill>
                  <a:srgbClr val="4A4A4A"/>
                </a:solidFill>
                <a:latin typeface="Arial" panose="020B0604020202020204" pitchFamily="34" charset="0"/>
              </a:rPr>
              <a:t>а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ле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сповнених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ентузіазму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Їм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необхідно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давати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чіткі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вказівки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і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повідомляти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про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результати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rgbClr val="4A4A4A"/>
                </a:solidFill>
                <a:latin typeface="Arial" panose="020B0604020202020204" pitchFamily="34" charset="0"/>
              </a:rPr>
              <a:t>як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их</a:t>
            </a:r>
            <a:r>
              <a:rPr lang="ru-RU" sz="1400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вони </a:t>
            </a:r>
            <a:r>
              <a:rPr lang="ru-RU" sz="1400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досягають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296594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78BCC-0EC4-B49A-9FC6-0A2B73DBE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8575AA-35F9-F254-E9C0-2339E7381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AB7BE8-08A2-2D8A-9227-5174139A3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1546" y="1431921"/>
            <a:ext cx="4139161" cy="41391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10327C-8201-42A7-7D8C-57F0F9863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142" y="486356"/>
            <a:ext cx="7931864" cy="1345583"/>
          </a:xfrm>
        </p:spPr>
        <p:txBody>
          <a:bodyPr>
            <a:normAutofit/>
          </a:bodyPr>
          <a:lstStyle/>
          <a:p>
            <a:r>
              <a:rPr lang="uk-UA" sz="3200" dirty="0"/>
              <a:t>ICF </a:t>
            </a:r>
            <a:r>
              <a:rPr lang="en-US" sz="3200" dirty="0"/>
              <a:t>Global- </a:t>
            </a:r>
            <a:r>
              <a:rPr lang="uk-UA" sz="3200" dirty="0"/>
              <a:t>Міжнародна Федерація </a:t>
            </a:r>
            <a:r>
              <a:rPr lang="uk-UA" sz="3200" dirty="0" err="1"/>
              <a:t>Коучингу</a:t>
            </a:r>
            <a:endParaRPr lang="en-US" sz="32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F2B61D-F747-150E-2165-A495877C1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09" y="1731324"/>
            <a:ext cx="5824317" cy="92873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b="1" dirty="0">
                <a:solidFill>
                  <a:srgbClr val="284871"/>
                </a:solidFill>
              </a:rPr>
              <a:t>ЗАСНОВАНА  В 1995 РОЦІ</a:t>
            </a:r>
            <a:endParaRPr lang="uk-UA" sz="2000" dirty="0">
              <a:solidFill>
                <a:srgbClr val="284871"/>
              </a:solidFill>
            </a:endParaRPr>
          </a:p>
          <a:p>
            <a:pPr marL="0" indent="0">
              <a:buNone/>
            </a:pPr>
            <a:r>
              <a:rPr lang="uk-UA" sz="2000" b="1" dirty="0">
                <a:solidFill>
                  <a:srgbClr val="284871"/>
                </a:solidFill>
              </a:rPr>
              <a:t>ОБЄДНУЄ МАЙЖЕ 56 000 КОУЧІВ З 165 КРАЇН</a:t>
            </a:r>
            <a:endParaRPr lang="uk-UA" sz="2000" dirty="0">
              <a:solidFill>
                <a:srgbClr val="284871"/>
              </a:solidFill>
            </a:endParaRPr>
          </a:p>
          <a:p>
            <a:pPr marL="0" indent="0">
              <a:buNone/>
            </a:pPr>
            <a:endParaRPr lang="uk-UA" sz="1800" dirty="0">
              <a:solidFill>
                <a:srgbClr val="0079AF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EEDF68-570B-6D5E-6FA9-2A837059D9CB}"/>
              </a:ext>
            </a:extLst>
          </p:cNvPr>
          <p:cNvSpPr txBox="1">
            <a:spLocks/>
          </p:cNvSpPr>
          <p:nvPr/>
        </p:nvSpPr>
        <p:spPr>
          <a:xfrm>
            <a:off x="537109" y="2932246"/>
            <a:ext cx="4998431" cy="267765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14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uk-UA" sz="2000" b="1" dirty="0">
                <a:solidFill>
                  <a:srgbClr val="15155F"/>
                </a:solidFill>
              </a:rPr>
              <a:t>ВІЗІЯ:  </a:t>
            </a:r>
          </a:p>
          <a:p>
            <a:pPr marL="0" indent="0">
              <a:buFont typeface="Arial"/>
              <a:buNone/>
            </a:pPr>
            <a:r>
              <a:rPr lang="uk-UA" sz="2000" dirty="0">
                <a:solidFill>
                  <a:srgbClr val="284871"/>
                </a:solidFill>
              </a:rPr>
              <a:t>КОУЧИНГ Є НЕВІД’ЄМНОЮ ЧАСТИНОЮ СУСПІЛЬСТВ, ЩО ТРАНСФОРМУЮТЬСЯ</a:t>
            </a:r>
          </a:p>
          <a:p>
            <a:pPr marL="0" indent="0">
              <a:buFont typeface="Arial"/>
              <a:buNone/>
            </a:pPr>
            <a:r>
              <a:rPr lang="uk-UA" sz="2000" b="1" dirty="0">
                <a:solidFill>
                  <a:srgbClr val="15155F"/>
                </a:solidFill>
              </a:rPr>
              <a:t>МІСІЯ:</a:t>
            </a:r>
          </a:p>
          <a:p>
            <a:pPr marL="0" indent="0">
              <a:buFont typeface="Arial"/>
              <a:buNone/>
            </a:pPr>
            <a:r>
              <a:rPr lang="uk-UA" sz="2000" dirty="0">
                <a:solidFill>
                  <a:srgbClr val="284871"/>
                </a:solidFill>
              </a:rPr>
              <a:t>МИ ПРОСУВАЄМО КОУЧИНГОВУ ДОСКОНАЛІСТЬ, ВПЛИВ ТА ЦІННІСТЬ У ВСЬОМУ СВІТІ</a:t>
            </a:r>
            <a:endParaRPr lang="uk-UA" sz="1800" dirty="0">
              <a:solidFill>
                <a:srgbClr val="284871"/>
              </a:solidFill>
            </a:endParaRPr>
          </a:p>
          <a:p>
            <a:pPr marL="0" indent="0">
              <a:buFont typeface="Arial"/>
              <a:buNone/>
            </a:pPr>
            <a:endParaRPr lang="uk-UA" sz="2000" dirty="0">
              <a:solidFill>
                <a:srgbClr val="2848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82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819F-EAC7-BE9D-7DB6-222A2B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950D-C953-09D7-4B6B-3428F9A5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sp>
        <p:nvSpPr>
          <p:cNvPr id="2" name="Місце для вмісту 2">
            <a:extLst>
              <a:ext uri="{FF2B5EF4-FFF2-40B4-BE49-F238E27FC236}">
                <a16:creationId xmlns:a16="http://schemas.microsoft.com/office/drawing/2014/main" id="{695E62E6-141F-46B2-0492-F43DDB399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54243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Як ти розумієш ціль даного завдання?</a:t>
            </a:r>
          </a:p>
          <a:p>
            <a:r>
              <a:rPr lang="uk-UA" dirty="0"/>
              <a:t>Як ми зрозуміємо, що завдання виконане добре, за якими критеріями будемо оцінювати якість результату?</a:t>
            </a:r>
          </a:p>
          <a:p>
            <a:r>
              <a:rPr lang="uk-UA" dirty="0"/>
              <a:t>Який оптимальний термін виконання цього завдання?</a:t>
            </a:r>
          </a:p>
          <a:p>
            <a:r>
              <a:rPr lang="uk-UA" dirty="0"/>
              <a:t>Яка ще інформація тобі необхідна для успішного вирішення завдання?</a:t>
            </a:r>
          </a:p>
          <a:p>
            <a:r>
              <a:rPr lang="uk-UA" dirty="0"/>
              <a:t>Розкажи, як ти плануєш діяти?</a:t>
            </a:r>
          </a:p>
          <a:p>
            <a:r>
              <a:rPr lang="uk-UA" dirty="0"/>
              <a:t>Яка допомога тобі потрібна?</a:t>
            </a:r>
          </a:p>
          <a:p>
            <a:r>
              <a:rPr lang="uk-UA" dirty="0"/>
              <a:t>Отже, про що ми з тобою домовилися?</a:t>
            </a:r>
          </a:p>
          <a:p>
            <a:endParaRPr lang="uk-UA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8B3BDEE-A160-420E-7BE3-8B48595C1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96" y="250031"/>
            <a:ext cx="5846685" cy="1325563"/>
          </a:xfrm>
        </p:spPr>
        <p:txBody>
          <a:bodyPr/>
          <a:lstStyle/>
          <a:p>
            <a:r>
              <a:rPr lang="uk-UA" dirty="0"/>
              <a:t>Коучингові питання для </a:t>
            </a:r>
            <a:br>
              <a:rPr lang="uk-UA" dirty="0"/>
            </a:br>
            <a:r>
              <a:rPr lang="uk-UA" dirty="0"/>
              <a:t>командного стилю</a:t>
            </a:r>
          </a:p>
        </p:txBody>
      </p:sp>
    </p:spTree>
    <p:extLst>
      <p:ext uri="{BB962C8B-B14F-4D97-AF65-F5344CB8AC3E}">
        <p14:creationId xmlns:p14="http://schemas.microsoft.com/office/powerpoint/2010/main" val="572322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819F-EAC7-BE9D-7DB6-222A2B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950D-C953-09D7-4B6B-3428F9A5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sp>
        <p:nvSpPr>
          <p:cNvPr id="2" name="Місце для вмісту 2">
            <a:extLst>
              <a:ext uri="{FF2B5EF4-FFF2-40B4-BE49-F238E27FC236}">
                <a16:creationId xmlns:a16="http://schemas.microsoft.com/office/drawing/2014/main" id="{F50E1847-D76A-83F5-0E35-B8A7B8494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02818"/>
          </a:xfrm>
        </p:spPr>
        <p:txBody>
          <a:bodyPr>
            <a:normAutofit fontScale="70000" lnSpcReduction="20000"/>
          </a:bodyPr>
          <a:lstStyle/>
          <a:p>
            <a:r>
              <a:rPr lang="uk-UA" dirty="0"/>
              <a:t>Як ти вважаєш, чому це важливо зробити?</a:t>
            </a:r>
          </a:p>
          <a:p>
            <a:r>
              <a:rPr lang="uk-UA" dirty="0"/>
              <a:t>Що відбудеться, якщо це не буде зроблено вчасно?</a:t>
            </a:r>
          </a:p>
          <a:p>
            <a:r>
              <a:rPr lang="uk-UA" dirty="0"/>
              <a:t>Як ми зрозуміємо, що завдання виконане добре, за якими критеріями будемо оцінювати якість результату?</a:t>
            </a:r>
          </a:p>
          <a:p>
            <a:r>
              <a:rPr lang="uk-UA" dirty="0"/>
              <a:t>Який досвід ти вже маєш?</a:t>
            </a:r>
          </a:p>
          <a:p>
            <a:r>
              <a:rPr lang="uk-UA" dirty="0"/>
              <a:t>Що з свого минулого досвіду ти можеш використати для успішного виконання цього завдання?</a:t>
            </a:r>
          </a:p>
          <a:p>
            <a:r>
              <a:rPr lang="uk-UA" dirty="0"/>
              <a:t>Який метод виконання цього завдання для тебе буде найприйнятнішим</a:t>
            </a:r>
          </a:p>
          <a:p>
            <a:r>
              <a:rPr lang="uk-UA" dirty="0"/>
              <a:t>Розкажи, як ти плануєш діяти?</a:t>
            </a:r>
          </a:p>
          <a:p>
            <a:r>
              <a:rPr lang="uk-UA" dirty="0"/>
              <a:t>Що ти отримаєш від вирішення цього завдання?</a:t>
            </a:r>
          </a:p>
          <a:p>
            <a:r>
              <a:rPr lang="uk-UA" dirty="0"/>
              <a:t>Яка допомога тобі потрібна?</a:t>
            </a:r>
          </a:p>
          <a:p>
            <a:r>
              <a:rPr lang="uk-UA" dirty="0"/>
              <a:t>Отже, про що ми з тобою домовилися?</a:t>
            </a:r>
          </a:p>
          <a:p>
            <a:endParaRPr lang="uk-UA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A09068B-60D6-EFE8-792B-70AA0618E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508" y="250031"/>
            <a:ext cx="5891074" cy="1325563"/>
          </a:xfrm>
        </p:spPr>
        <p:txBody>
          <a:bodyPr/>
          <a:lstStyle/>
          <a:p>
            <a:r>
              <a:rPr lang="uk-UA" dirty="0"/>
              <a:t>Коучингові питання для наставницького стилю </a:t>
            </a:r>
          </a:p>
        </p:txBody>
      </p:sp>
    </p:spTree>
    <p:extLst>
      <p:ext uri="{BB962C8B-B14F-4D97-AF65-F5344CB8AC3E}">
        <p14:creationId xmlns:p14="http://schemas.microsoft.com/office/powerpoint/2010/main" val="1821060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819F-EAC7-BE9D-7DB6-222A2B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950D-C953-09D7-4B6B-3428F9A5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sp>
        <p:nvSpPr>
          <p:cNvPr id="2" name="Місце для вмісту 2">
            <a:extLst>
              <a:ext uri="{FF2B5EF4-FFF2-40B4-BE49-F238E27FC236}">
                <a16:creationId xmlns:a16="http://schemas.microsoft.com/office/drawing/2014/main" id="{7BD9ED80-C21D-C477-4B8D-3A18BBC58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29451"/>
          </a:xfrm>
        </p:spPr>
        <p:txBody>
          <a:bodyPr>
            <a:normAutofit fontScale="55000" lnSpcReduction="20000"/>
          </a:bodyPr>
          <a:lstStyle/>
          <a:p>
            <a:r>
              <a:rPr lang="uk-UA" dirty="0"/>
              <a:t>Як ти вважаєш, чому це важливо зробити?</a:t>
            </a:r>
          </a:p>
          <a:p>
            <a:r>
              <a:rPr lang="uk-UA" dirty="0"/>
              <a:t>Що відбудеться, якщо це не буде зроблено вчасно?</a:t>
            </a:r>
          </a:p>
          <a:p>
            <a:r>
              <a:rPr lang="uk-UA" dirty="0"/>
              <a:t>Які способи, методи можна використати при виконанні цього завдання, на твій погляд?</a:t>
            </a:r>
          </a:p>
          <a:p>
            <a:r>
              <a:rPr lang="uk-UA" dirty="0"/>
              <a:t>Які ресурси тобі необхідні?</a:t>
            </a:r>
          </a:p>
          <a:p>
            <a:r>
              <a:rPr lang="uk-UA" dirty="0"/>
              <a:t>Що тобі може допомогти успішно справитися з цим завданням?</a:t>
            </a:r>
          </a:p>
          <a:p>
            <a:r>
              <a:rPr lang="uk-UA" dirty="0"/>
              <a:t>Які труднощі можуть виникнути?</a:t>
            </a:r>
          </a:p>
          <a:p>
            <a:r>
              <a:rPr lang="uk-UA" dirty="0"/>
              <a:t>Як можна буде подолати ці труднощі?</a:t>
            </a:r>
          </a:p>
          <a:p>
            <a:r>
              <a:rPr lang="uk-UA" dirty="0"/>
              <a:t>Кого ще необхідно залучити до реалізації цього проекту?</a:t>
            </a:r>
          </a:p>
          <a:p>
            <a:r>
              <a:rPr lang="uk-UA" dirty="0"/>
              <a:t>Що може підтримати тебе в складній ситуації?</a:t>
            </a:r>
          </a:p>
          <a:p>
            <a:r>
              <a:rPr lang="uk-UA" dirty="0"/>
              <a:t>Як виконання цього завдання може вплинути на успішність роботи нашої компанії?</a:t>
            </a:r>
          </a:p>
          <a:p>
            <a:r>
              <a:rPr lang="uk-UA" dirty="0"/>
              <a:t>Що ти отримаєш від вирішення цього завдання?</a:t>
            </a:r>
          </a:p>
          <a:p>
            <a:r>
              <a:rPr lang="uk-UA" dirty="0"/>
              <a:t>Уяви, що ти вже успішно реалізував це завдання – як тобі це вдалося? Що ти робив? Як досягнув успіху?</a:t>
            </a:r>
          </a:p>
          <a:p>
            <a:r>
              <a:rPr lang="uk-UA" dirty="0"/>
              <a:t>Отже, про що ми з тобою домовилися?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203A443-8623-6E85-0AD9-B93D9076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7011" y="250031"/>
            <a:ext cx="5846685" cy="1325563"/>
          </a:xfrm>
        </p:spPr>
        <p:txBody>
          <a:bodyPr/>
          <a:lstStyle/>
          <a:p>
            <a:r>
              <a:rPr lang="uk-UA" dirty="0"/>
              <a:t>Коучингові питання для </a:t>
            </a:r>
            <a:br>
              <a:rPr lang="uk-UA" dirty="0"/>
            </a:br>
            <a:r>
              <a:rPr lang="uk-UA" dirty="0"/>
              <a:t>підтримуючого стилю</a:t>
            </a:r>
          </a:p>
        </p:txBody>
      </p:sp>
    </p:spTree>
    <p:extLst>
      <p:ext uri="{BB962C8B-B14F-4D97-AF65-F5344CB8AC3E}">
        <p14:creationId xmlns:p14="http://schemas.microsoft.com/office/powerpoint/2010/main" val="373753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819F-EAC7-BE9D-7DB6-222A2B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950D-C953-09D7-4B6B-3428F9A5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sp>
        <p:nvSpPr>
          <p:cNvPr id="2" name="Місце для вмісту 2">
            <a:extLst>
              <a:ext uri="{FF2B5EF4-FFF2-40B4-BE49-F238E27FC236}">
                <a16:creationId xmlns:a16="http://schemas.microsoft.com/office/drawing/2014/main" id="{9D82D503-1E34-E7B3-2CC8-6F57040C3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3536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Як ти вважаєш, як можна вирішити це завдання швидше (ефективніше, дешевше, якісніше)?</a:t>
            </a:r>
          </a:p>
          <a:p>
            <a:r>
              <a:rPr lang="uk-UA" dirty="0"/>
              <a:t>Які способи, методи можна використати при виконанні цього завдання, на твій погляд?</a:t>
            </a:r>
          </a:p>
          <a:p>
            <a:r>
              <a:rPr lang="uk-UA" dirty="0"/>
              <a:t>Які ризики ти бачиш?</a:t>
            </a:r>
          </a:p>
          <a:p>
            <a:r>
              <a:rPr lang="uk-UA" dirty="0"/>
              <a:t>Які альтернативні варіанти дій у випадку виникнення цих ризиків?</a:t>
            </a:r>
          </a:p>
          <a:p>
            <a:r>
              <a:rPr lang="uk-UA" dirty="0"/>
              <a:t>Що ми можемо зробити для покращення вирішення </a:t>
            </a:r>
            <a:r>
              <a:rPr lang="uk-UA" dirty="0" err="1"/>
              <a:t>схожихзавдань</a:t>
            </a:r>
            <a:r>
              <a:rPr lang="uk-UA" dirty="0"/>
              <a:t> в майбутньому?</a:t>
            </a:r>
          </a:p>
          <a:p>
            <a:r>
              <a:rPr lang="uk-UA" dirty="0"/>
              <a:t>Як ти бачиш подальший розвиток цього напрямку в теперішніх умовах?</a:t>
            </a:r>
          </a:p>
          <a:p>
            <a:r>
              <a:rPr lang="uk-UA" dirty="0"/>
              <a:t>Як цей проект може тебе розвинути?</a:t>
            </a:r>
          </a:p>
          <a:p>
            <a:r>
              <a:rPr lang="uk-UA" dirty="0"/>
              <a:t>Які нові горизонти відкриває перед тобою цей </a:t>
            </a:r>
            <a:r>
              <a:rPr lang="uk-UA" dirty="0" err="1"/>
              <a:t>прект</a:t>
            </a:r>
            <a:r>
              <a:rPr lang="uk-UA" dirty="0"/>
              <a:t>?</a:t>
            </a:r>
          </a:p>
          <a:p>
            <a:r>
              <a:rPr lang="uk-UA" dirty="0"/>
              <a:t>Отже, про що ми з тобою домовилися?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5BD33F6-7761-37DA-56AD-8B0201A25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329" y="208149"/>
            <a:ext cx="5882196" cy="1325563"/>
          </a:xfrm>
        </p:spPr>
        <p:txBody>
          <a:bodyPr/>
          <a:lstStyle/>
          <a:p>
            <a:r>
              <a:rPr lang="uk-UA" dirty="0"/>
              <a:t>Коучингові питання для </a:t>
            </a:r>
            <a:br>
              <a:rPr lang="uk-UA" dirty="0"/>
            </a:br>
            <a:r>
              <a:rPr lang="uk-UA" dirty="0"/>
              <a:t>делегуючого стилю</a:t>
            </a:r>
          </a:p>
        </p:txBody>
      </p:sp>
    </p:spTree>
    <p:extLst>
      <p:ext uri="{BB962C8B-B14F-4D97-AF65-F5344CB8AC3E}">
        <p14:creationId xmlns:p14="http://schemas.microsoft.com/office/powerpoint/2010/main" val="1329651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819F-EAC7-BE9D-7DB6-222A2B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950D-C953-09D7-4B6B-3428F9A5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2E5884-C312-1460-33FC-217B80427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57" y="1906108"/>
            <a:ext cx="2926080" cy="3045783"/>
          </a:xfrm>
          <a:prstGeom prst="rect">
            <a:avLst/>
          </a:prstGeom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EEF447C-5D3F-5FB5-8F60-2D698E57F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953" y="1626174"/>
            <a:ext cx="75027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1.  Чи є у вас і вашої команди чітко і   	ясно сформульована ціль вашої 	діяльності?</a:t>
            </a:r>
          </a:p>
          <a:p>
            <a:pPr marL="0" indent="0">
              <a:buNone/>
            </a:pPr>
            <a:r>
              <a:rPr lang="uk-UA" dirty="0"/>
              <a:t>2.  Чи є у вас сформульовані окремо 	довготермінові і коротко 	термінові цілі?</a:t>
            </a:r>
          </a:p>
          <a:p>
            <a:pPr marL="0" indent="0">
              <a:buNone/>
            </a:pPr>
            <a:r>
              <a:rPr lang="uk-UA" dirty="0"/>
              <a:t>3.  Складаючи план роботи на 	тиждень/місяць/квартал, чи 	аналізуєте ви, наскільки кожен 	пункт плану наблизить вас до 	вашої цілі?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9A6FB6D-5F0D-5E3F-7E7E-797A3271A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431" y="217706"/>
            <a:ext cx="7182395" cy="1325563"/>
          </a:xfrm>
        </p:spPr>
        <p:txBody>
          <a:bodyPr/>
          <a:lstStyle/>
          <a:p>
            <a:r>
              <a:rPr lang="uk-UA" dirty="0"/>
              <a:t>ЦІЛІ</a:t>
            </a:r>
          </a:p>
        </p:txBody>
      </p:sp>
    </p:spTree>
    <p:extLst>
      <p:ext uri="{BB962C8B-B14F-4D97-AF65-F5344CB8AC3E}">
        <p14:creationId xmlns:p14="http://schemas.microsoft.com/office/powerpoint/2010/main" val="1651916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819F-EAC7-BE9D-7DB6-222A2B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950D-C953-09D7-4B6B-3428F9A5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28085D-B481-C708-2F87-A3087154B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25625"/>
            <a:ext cx="3559872" cy="2372791"/>
          </a:xfrm>
          <a:prstGeom prst="rect">
            <a:avLst/>
          </a:prstGeom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B1B83F4-5BF2-9F36-FA64-DB4B4B625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1406" y="1825625"/>
            <a:ext cx="7182395" cy="37317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1. 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кожен</a:t>
            </a:r>
            <a:r>
              <a:rPr lang="ru-RU" dirty="0"/>
              <a:t> з </a:t>
            </a:r>
            <a:r>
              <a:rPr lang="ru-RU" dirty="0" err="1"/>
              <a:t>колег</a:t>
            </a:r>
            <a:r>
              <a:rPr lang="ru-RU" dirty="0"/>
              <a:t> у </a:t>
            </a:r>
            <a:r>
              <a:rPr lang="ru-RU" dirty="0" err="1"/>
              <a:t>вашій</a:t>
            </a:r>
            <a:r>
              <a:rPr lang="ru-RU" dirty="0"/>
              <a:t> </a:t>
            </a:r>
            <a:r>
              <a:rPr lang="ru-RU" dirty="0" err="1"/>
              <a:t>команді</a:t>
            </a:r>
            <a:r>
              <a:rPr lang="ru-RU" dirty="0"/>
              <a:t> 	</a:t>
            </a:r>
            <a:r>
              <a:rPr lang="ru-RU" dirty="0" err="1"/>
              <a:t>володіє</a:t>
            </a:r>
            <a:r>
              <a:rPr lang="ru-RU" dirty="0"/>
              <a:t> </a:t>
            </a:r>
            <a:r>
              <a:rPr lang="ru-RU" dirty="0" err="1"/>
              <a:t>інформацією</a:t>
            </a:r>
            <a:r>
              <a:rPr lang="ru-RU" dirty="0"/>
              <a:t>, яка 	</a:t>
            </a:r>
            <a:r>
              <a:rPr lang="ru-RU" dirty="0" err="1"/>
              <a:t>необхідна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для </a:t>
            </a:r>
            <a:r>
              <a:rPr lang="ru-RU" dirty="0" err="1"/>
              <a:t>максимальної</a:t>
            </a:r>
            <a:r>
              <a:rPr lang="ru-RU" dirty="0"/>
              <a:t> </a:t>
            </a:r>
            <a:r>
              <a:rPr lang="ru-RU" dirty="0" err="1"/>
              <a:t>ефективності</a:t>
            </a:r>
            <a:r>
              <a:rPr lang="ru-RU" dirty="0"/>
              <a:t>?</a:t>
            </a:r>
          </a:p>
          <a:p>
            <a:pPr marL="0" indent="0">
              <a:buNone/>
            </a:pPr>
            <a:r>
              <a:rPr lang="ru-RU" dirty="0"/>
              <a:t>2. 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 не </a:t>
            </a:r>
            <a:r>
              <a:rPr lang="ru-RU" dirty="0" err="1"/>
              <a:t>виконане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виконане</a:t>
            </a:r>
            <a:r>
              <a:rPr lang="ru-RU" dirty="0"/>
              <a:t> неправильно, то </a:t>
            </a:r>
            <a:r>
              <a:rPr lang="ru-RU" dirty="0" err="1"/>
              <a:t>чи</a:t>
            </a:r>
            <a:r>
              <a:rPr lang="ru-RU" dirty="0"/>
              <a:t> є у вас </a:t>
            </a:r>
            <a:r>
              <a:rPr lang="ru-RU" dirty="0" err="1"/>
              <a:t>впевненість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точно не через </a:t>
            </a:r>
            <a:r>
              <a:rPr lang="ru-RU" dirty="0" err="1"/>
              <a:t>недостатню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	</a:t>
            </a:r>
            <a:r>
              <a:rPr lang="ru-RU" dirty="0" err="1"/>
              <a:t>невчасну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?</a:t>
            </a:r>
          </a:p>
          <a:p>
            <a:pPr marL="0" indent="0">
              <a:buNone/>
            </a:pPr>
            <a:r>
              <a:rPr lang="ru-RU" dirty="0"/>
              <a:t>3.  </a:t>
            </a:r>
            <a:r>
              <a:rPr lang="ru-RU" dirty="0" err="1"/>
              <a:t>Чи</a:t>
            </a:r>
            <a:r>
              <a:rPr lang="ru-RU" dirty="0"/>
              <a:t> можете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сказати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у </a:t>
            </a:r>
            <a:r>
              <a:rPr lang="ru-RU" dirty="0" err="1"/>
              <a:t>вашому</a:t>
            </a:r>
            <a:r>
              <a:rPr lang="ru-RU" dirty="0"/>
              <a:t> </a:t>
            </a:r>
            <a:r>
              <a:rPr lang="ru-RU" dirty="0" err="1"/>
              <a:t>колективі</a:t>
            </a:r>
            <a:r>
              <a:rPr lang="ru-RU" dirty="0"/>
              <a:t> нема </a:t>
            </a:r>
            <a:r>
              <a:rPr lang="ru-RU" dirty="0" err="1"/>
              <a:t>важливих</a:t>
            </a:r>
            <a:r>
              <a:rPr lang="ru-RU" dirty="0"/>
              <a:t> </a:t>
            </a:r>
            <a:r>
              <a:rPr lang="ru-RU" dirty="0" err="1"/>
              <a:t>питань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тем, </a:t>
            </a:r>
            <a:r>
              <a:rPr lang="ru-RU" dirty="0" err="1"/>
              <a:t>які</a:t>
            </a:r>
            <a:r>
              <a:rPr lang="ru-RU" dirty="0"/>
              <a:t> були б </a:t>
            </a:r>
            <a:r>
              <a:rPr lang="ru-RU" dirty="0" err="1"/>
              <a:t>незручними</a:t>
            </a:r>
            <a:r>
              <a:rPr lang="ru-RU" dirty="0"/>
              <a:t> 	для </a:t>
            </a:r>
            <a:r>
              <a:rPr lang="ru-RU" dirty="0" err="1"/>
              <a:t>обговорення</a:t>
            </a:r>
            <a:r>
              <a:rPr lang="ru-RU" dirty="0"/>
              <a:t>?</a:t>
            </a:r>
            <a:endParaRPr lang="uk-UA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72BDC0A-2612-4EB9-D854-94EB22834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330" y="385050"/>
            <a:ext cx="5553722" cy="1325563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Внутрішні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комунікації</a:t>
            </a:r>
            <a:br>
              <a:rPr lang="ru-RU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65239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819F-EAC7-BE9D-7DB6-222A2B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950D-C953-09D7-4B6B-3428F9A5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3FC0B9-D93D-6F06-C88C-7734EBC65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1" y="1825625"/>
            <a:ext cx="3446336" cy="2493372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89AFEA-0063-1871-7E2B-9F1418FE2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981" y="478634"/>
            <a:ext cx="3174507" cy="1325563"/>
          </a:xfrm>
        </p:spPr>
        <p:txBody>
          <a:bodyPr/>
          <a:lstStyle/>
          <a:p>
            <a:r>
              <a:rPr lang="ru-RU" dirty="0" err="1">
                <a:solidFill>
                  <a:schemeClr val="tx1"/>
                </a:solidFill>
              </a:rPr>
              <a:t>Пріоритети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br>
              <a:rPr lang="ru-RU" dirty="0">
                <a:solidFill>
                  <a:schemeClr val="tx1"/>
                </a:solidFill>
              </a:rPr>
            </a:b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6" name="Місце для вмісту 2">
            <a:extLst>
              <a:ext uri="{FF2B5EF4-FFF2-40B4-BE49-F238E27FC236}">
                <a16:creationId xmlns:a16="http://schemas.microsoft.com/office/drawing/2014/main" id="{D3ECEE1A-C6E3-9A3E-F561-8D6CA00F2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5280" y="1825625"/>
            <a:ext cx="720852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1.  </a:t>
            </a:r>
            <a:r>
              <a:rPr lang="ru-RU" dirty="0" err="1"/>
              <a:t>Чи</a:t>
            </a:r>
            <a:r>
              <a:rPr lang="ru-RU" dirty="0"/>
              <a:t> можете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написати</a:t>
            </a:r>
            <a:r>
              <a:rPr lang="ru-RU" dirty="0"/>
              <a:t> </a:t>
            </a:r>
            <a:r>
              <a:rPr lang="ru-RU" dirty="0" err="1"/>
              <a:t>відразу</a:t>
            </a:r>
            <a:r>
              <a:rPr lang="ru-RU" dirty="0"/>
              <a:t> 5 </a:t>
            </a:r>
            <a:r>
              <a:rPr lang="ru-RU" dirty="0" err="1"/>
              <a:t>найважливіших</a:t>
            </a:r>
            <a:r>
              <a:rPr lang="ru-RU" dirty="0"/>
              <a:t> </a:t>
            </a:r>
            <a:r>
              <a:rPr lang="ru-RU" dirty="0" err="1"/>
              <a:t>напрямків</a:t>
            </a:r>
            <a:r>
              <a:rPr lang="ru-RU" dirty="0"/>
              <a:t> </a:t>
            </a:r>
            <a:r>
              <a:rPr lang="ru-RU" dirty="0" err="1"/>
              <a:t>вашої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в порядку </a:t>
            </a:r>
            <a:r>
              <a:rPr lang="ru-RU" dirty="0" err="1"/>
              <a:t>пріоритетності</a:t>
            </a:r>
            <a:r>
              <a:rPr lang="ru-RU" dirty="0"/>
              <a:t>?</a:t>
            </a:r>
          </a:p>
          <a:p>
            <a:pPr marL="0" indent="0">
              <a:buNone/>
            </a:pPr>
            <a:r>
              <a:rPr lang="ru-RU" dirty="0"/>
              <a:t>2.  </a:t>
            </a:r>
            <a:r>
              <a:rPr lang="ru-RU" dirty="0" err="1"/>
              <a:t>Якщо</a:t>
            </a:r>
            <a:r>
              <a:rPr lang="ru-RU" dirty="0"/>
              <a:t> у </a:t>
            </a:r>
            <a:r>
              <a:rPr lang="ru-RU" dirty="0" err="1"/>
              <a:t>вашій</a:t>
            </a:r>
            <a:r>
              <a:rPr lang="ru-RU" dirty="0"/>
              <a:t> </a:t>
            </a:r>
            <a:r>
              <a:rPr lang="ru-RU" dirty="0" err="1"/>
              <a:t>команді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 погляди на </a:t>
            </a:r>
            <a:r>
              <a:rPr lang="ru-RU" dirty="0" err="1"/>
              <a:t>пріоритети</a:t>
            </a:r>
            <a:r>
              <a:rPr lang="ru-RU" dirty="0"/>
              <a:t>, то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вдається</a:t>
            </a:r>
            <a:r>
              <a:rPr lang="ru-RU" dirty="0"/>
              <a:t> не </a:t>
            </a:r>
            <a:r>
              <a:rPr lang="ru-RU" dirty="0" err="1"/>
              <a:t>допустити</a:t>
            </a:r>
            <a:r>
              <a:rPr lang="ru-RU" dirty="0"/>
              <a:t> до деструктивного </a:t>
            </a:r>
            <a:r>
              <a:rPr lang="ru-RU" dirty="0" err="1"/>
              <a:t>конфлікту</a:t>
            </a:r>
            <a:r>
              <a:rPr lang="ru-RU" dirty="0"/>
              <a:t>?</a:t>
            </a:r>
          </a:p>
          <a:p>
            <a:pPr marL="0" indent="0">
              <a:buNone/>
            </a:pPr>
            <a:r>
              <a:rPr lang="ru-RU" dirty="0"/>
              <a:t>3.  Коли </a:t>
            </a:r>
            <a:r>
              <a:rPr lang="ru-RU" dirty="0" err="1"/>
              <a:t>змінюються</a:t>
            </a:r>
            <a:r>
              <a:rPr lang="ru-RU" dirty="0"/>
              <a:t> </a:t>
            </a:r>
            <a:r>
              <a:rPr lang="ru-RU" dirty="0" err="1"/>
              <a:t>обставини</a:t>
            </a:r>
            <a:r>
              <a:rPr lang="ru-RU" dirty="0"/>
              <a:t>, то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достатньо</a:t>
            </a:r>
            <a:r>
              <a:rPr lang="ru-RU" dirty="0"/>
              <a:t> </a:t>
            </a:r>
            <a:r>
              <a:rPr lang="ru-RU" dirty="0" err="1"/>
              <a:t>швидко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можете 	</a:t>
            </a:r>
            <a:r>
              <a:rPr lang="ru-RU" dirty="0" err="1"/>
              <a:t>змінити</a:t>
            </a:r>
            <a:r>
              <a:rPr lang="ru-RU" dirty="0"/>
              <a:t> </a:t>
            </a:r>
            <a:r>
              <a:rPr lang="ru-RU" dirty="0" err="1"/>
              <a:t>пріоритети</a:t>
            </a:r>
            <a:r>
              <a:rPr lang="ru-RU" dirty="0"/>
              <a:t> для себе,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команди</a:t>
            </a:r>
            <a:r>
              <a:rPr lang="ru-RU" dirty="0"/>
              <a:t>?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57844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6498C-96C8-4B20-854D-0CAB29FBC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55047" cy="1325563"/>
          </a:xfrm>
        </p:spPr>
        <p:txBody>
          <a:bodyPr/>
          <a:lstStyle/>
          <a:p>
            <a:r>
              <a:rPr lang="ru-RU" dirty="0" err="1">
                <a:solidFill>
                  <a:schemeClr val="tx1"/>
                </a:solidFill>
              </a:rPr>
              <a:t>Мотивація</a:t>
            </a:r>
            <a:br>
              <a:rPr lang="ru-RU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EFD0A4E-5865-48C0-B8ED-4DD80FBA2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1. 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знаєте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насправді</a:t>
            </a:r>
            <a:r>
              <a:rPr lang="ru-RU" dirty="0"/>
              <a:t> 	</a:t>
            </a:r>
            <a:r>
              <a:rPr lang="ru-RU" dirty="0" err="1"/>
              <a:t>мотивує</a:t>
            </a:r>
            <a:r>
              <a:rPr lang="ru-RU" dirty="0"/>
              <a:t> вашу команду? А 	вас </a:t>
            </a:r>
            <a:r>
              <a:rPr lang="ru-RU" dirty="0" err="1"/>
              <a:t>особисто</a:t>
            </a:r>
            <a:r>
              <a:rPr lang="ru-RU" dirty="0"/>
              <a:t>?</a:t>
            </a:r>
          </a:p>
          <a:p>
            <a:pPr marL="0" indent="0">
              <a:buNone/>
            </a:pPr>
            <a:r>
              <a:rPr lang="ru-RU" dirty="0"/>
              <a:t>2. 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знаєте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насправді</a:t>
            </a:r>
            <a:r>
              <a:rPr lang="ru-RU" dirty="0"/>
              <a:t> 	</a:t>
            </a:r>
            <a:r>
              <a:rPr lang="ru-RU" dirty="0" err="1"/>
              <a:t>демотивує</a:t>
            </a:r>
            <a:r>
              <a:rPr lang="ru-RU" dirty="0"/>
              <a:t> вашу команду? А 	вас </a:t>
            </a:r>
            <a:r>
              <a:rPr lang="ru-RU" dirty="0" err="1"/>
              <a:t>особисто</a:t>
            </a:r>
            <a:r>
              <a:rPr lang="ru-RU" dirty="0"/>
              <a:t>?</a:t>
            </a:r>
          </a:p>
          <a:p>
            <a:pPr marL="0" indent="0">
              <a:buNone/>
            </a:pPr>
            <a:r>
              <a:rPr lang="ru-RU" dirty="0"/>
              <a:t>3. 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колективні</a:t>
            </a:r>
            <a:r>
              <a:rPr lang="ru-RU" dirty="0"/>
              <a:t> </a:t>
            </a:r>
            <a:r>
              <a:rPr lang="ru-RU" dirty="0" err="1"/>
              <a:t>цілі</a:t>
            </a:r>
            <a:r>
              <a:rPr lang="ru-RU" dirty="0"/>
              <a:t> 	</a:t>
            </a:r>
            <a:r>
              <a:rPr lang="ru-RU" dirty="0" err="1"/>
              <a:t>команди</a:t>
            </a:r>
            <a:r>
              <a:rPr lang="ru-RU" dirty="0"/>
              <a:t> </a:t>
            </a:r>
            <a:r>
              <a:rPr lang="ru-RU" dirty="0" err="1"/>
              <a:t>переважають</a:t>
            </a:r>
            <a:r>
              <a:rPr lang="ru-RU" dirty="0"/>
              <a:t> над 	</a:t>
            </a:r>
            <a:r>
              <a:rPr lang="ru-RU" dirty="0" err="1"/>
              <a:t>особистими</a:t>
            </a:r>
            <a:r>
              <a:rPr lang="ru-RU" dirty="0"/>
              <a:t> </a:t>
            </a:r>
            <a:r>
              <a:rPr lang="ru-RU" dirty="0" err="1"/>
              <a:t>інтересами</a:t>
            </a:r>
            <a:r>
              <a:rPr lang="ru-RU" dirty="0"/>
              <a:t> 	</a:t>
            </a:r>
            <a:r>
              <a:rPr lang="ru-RU" dirty="0" err="1"/>
              <a:t>колег</a:t>
            </a:r>
            <a:r>
              <a:rPr lang="ru-RU" dirty="0"/>
              <a:t>?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DB40EE-F43D-4831-9864-DA083402C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92" y="1145868"/>
            <a:ext cx="3297955" cy="272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87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819F-EAC7-BE9D-7DB6-222A2B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950D-C953-09D7-4B6B-3428F9A55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51FF39-51A3-29F2-6FA2-86F54680E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58" y="1969475"/>
            <a:ext cx="3297955" cy="2726673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2178DB7-0347-C3BD-E253-7595DF770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720" y="458034"/>
            <a:ext cx="2755047" cy="1325563"/>
          </a:xfrm>
        </p:spPr>
        <p:txBody>
          <a:bodyPr/>
          <a:lstStyle/>
          <a:p>
            <a:r>
              <a:rPr lang="ru-RU" dirty="0" err="1">
                <a:solidFill>
                  <a:schemeClr val="tx1"/>
                </a:solidFill>
              </a:rPr>
              <a:t>Мотивація</a:t>
            </a:r>
            <a:br>
              <a:rPr lang="ru-RU" dirty="0"/>
            </a:br>
            <a:endParaRPr lang="uk-UA" dirty="0"/>
          </a:p>
        </p:txBody>
      </p:sp>
      <p:sp>
        <p:nvSpPr>
          <p:cNvPr id="6" name="Місце для вмісту 2">
            <a:extLst>
              <a:ext uri="{FF2B5EF4-FFF2-40B4-BE49-F238E27FC236}">
                <a16:creationId xmlns:a16="http://schemas.microsoft.com/office/drawing/2014/main" id="{EC73B7E7-84B3-CA61-4643-9374C51D0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54" y="1825625"/>
            <a:ext cx="7466446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1. 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знаєте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насправді</a:t>
            </a:r>
            <a:r>
              <a:rPr lang="ru-RU" dirty="0"/>
              <a:t> </a:t>
            </a:r>
            <a:r>
              <a:rPr lang="ru-RU" dirty="0" err="1"/>
              <a:t>мотивує</a:t>
            </a:r>
            <a:r>
              <a:rPr lang="ru-RU" dirty="0"/>
              <a:t> вашу команду? А вас </a:t>
            </a:r>
            <a:r>
              <a:rPr lang="ru-RU" dirty="0" err="1"/>
              <a:t>особисто</a:t>
            </a:r>
            <a:r>
              <a:rPr lang="ru-RU" dirty="0"/>
              <a:t>?</a:t>
            </a:r>
          </a:p>
          <a:p>
            <a:pPr marL="0" indent="0">
              <a:buNone/>
            </a:pPr>
            <a:r>
              <a:rPr lang="ru-RU" dirty="0"/>
              <a:t>2. 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знаєте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насправді</a:t>
            </a:r>
            <a:r>
              <a:rPr lang="ru-RU" dirty="0"/>
              <a:t> </a:t>
            </a:r>
            <a:r>
              <a:rPr lang="ru-RU" dirty="0" err="1"/>
              <a:t>демотивує</a:t>
            </a:r>
            <a:r>
              <a:rPr lang="ru-RU" dirty="0"/>
              <a:t> вашу команду? А вас </a:t>
            </a:r>
            <a:r>
              <a:rPr lang="ru-RU" dirty="0" err="1"/>
              <a:t>особисто</a:t>
            </a:r>
            <a:r>
              <a:rPr lang="ru-RU" dirty="0"/>
              <a:t>?</a:t>
            </a:r>
          </a:p>
          <a:p>
            <a:pPr marL="0" indent="0">
              <a:buNone/>
            </a:pPr>
            <a:r>
              <a:rPr lang="ru-RU" dirty="0"/>
              <a:t>3. 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колективні</a:t>
            </a:r>
            <a:r>
              <a:rPr lang="ru-RU" dirty="0"/>
              <a:t> </a:t>
            </a:r>
            <a:r>
              <a:rPr lang="ru-RU" dirty="0" err="1"/>
              <a:t>цілі</a:t>
            </a:r>
            <a:r>
              <a:rPr lang="ru-RU" dirty="0"/>
              <a:t> </a:t>
            </a:r>
            <a:r>
              <a:rPr lang="ru-RU" dirty="0" err="1"/>
              <a:t>команди</a:t>
            </a:r>
            <a:r>
              <a:rPr lang="ru-RU" dirty="0"/>
              <a:t> </a:t>
            </a:r>
            <a:r>
              <a:rPr lang="ru-RU" dirty="0" err="1"/>
              <a:t>переважають</a:t>
            </a:r>
            <a:r>
              <a:rPr lang="ru-RU" dirty="0"/>
              <a:t> над </a:t>
            </a:r>
            <a:r>
              <a:rPr lang="ru-RU" dirty="0" err="1"/>
              <a:t>особистими</a:t>
            </a:r>
            <a:r>
              <a:rPr lang="ru-RU" dirty="0"/>
              <a:t> </a:t>
            </a:r>
            <a:r>
              <a:rPr lang="ru-RU" dirty="0" err="1"/>
              <a:t>інтересами</a:t>
            </a:r>
            <a:r>
              <a:rPr lang="ru-RU" dirty="0"/>
              <a:t> </a:t>
            </a:r>
            <a:r>
              <a:rPr lang="ru-RU" dirty="0" err="1"/>
              <a:t>колег</a:t>
            </a:r>
            <a:r>
              <a:rPr lang="ru-RU" dirty="0"/>
              <a:t>?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71502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47"/>
            <a:ext cx="1219081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1CFD2A-192C-4D1F-924A-6813DBAE094B}"/>
              </a:ext>
            </a:extLst>
          </p:cNvPr>
          <p:cNvSpPr txBox="1"/>
          <p:nvPr/>
        </p:nvSpPr>
        <p:spPr>
          <a:xfrm>
            <a:off x="2236943" y="3763485"/>
            <a:ext cx="92948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4E0050"/>
                </a:solidFill>
                <a:latin typeface="NAMU 1750" panose="00000400000000000000" pitchFamily="2" charset="0"/>
              </a:rPr>
              <a:t>https://forum.ednannia.ua/</a:t>
            </a:r>
            <a:endParaRPr lang="ru-RU" sz="4500" dirty="0">
              <a:solidFill>
                <a:srgbClr val="4E0050"/>
              </a:solidFill>
              <a:latin typeface="NAMU 1750" panose="000004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D37452-2EA2-4B2B-B99F-57B2D8427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A4BD9E-F9DC-F883-DD51-44AE008FF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F33A85-ED0C-C175-C6A0-159A9A4B4B26}"/>
              </a:ext>
            </a:extLst>
          </p:cNvPr>
          <p:cNvSpPr txBox="1"/>
          <p:nvPr/>
        </p:nvSpPr>
        <p:spPr>
          <a:xfrm>
            <a:off x="2236943" y="2410266"/>
            <a:ext cx="929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E0050"/>
                </a:solidFill>
                <a:latin typeface="NAMU 1750" panose="00000400000000000000" pitchFamily="2" charset="0"/>
              </a:rPr>
              <a:t>https://www.facebook.com/ICFUkraineChapter</a:t>
            </a:r>
            <a:endParaRPr lang="ru-RU" sz="2800" dirty="0">
              <a:solidFill>
                <a:srgbClr val="4E0050"/>
              </a:solidFill>
              <a:latin typeface="NAMU 1750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F86D64-E6C2-69BC-2E19-5B4703B2B9FB}"/>
              </a:ext>
            </a:extLst>
          </p:cNvPr>
          <p:cNvSpPr txBox="1"/>
          <p:nvPr/>
        </p:nvSpPr>
        <p:spPr>
          <a:xfrm>
            <a:off x="2236943" y="1598244"/>
            <a:ext cx="92948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4E0050"/>
                </a:solidFill>
                <a:latin typeface="NAMU 1750" panose="00000400000000000000" pitchFamily="2" charset="0"/>
              </a:rPr>
              <a:t>https://icf-ukraine.org/</a:t>
            </a:r>
            <a:endParaRPr lang="ru-RU" sz="4500" dirty="0">
              <a:solidFill>
                <a:srgbClr val="4E0050"/>
              </a:solidFill>
              <a:latin typeface="NAMU 1750" panose="000004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A2E34D-B4FF-E09F-B101-287A16663018}"/>
              </a:ext>
            </a:extLst>
          </p:cNvPr>
          <p:cNvSpPr txBox="1"/>
          <p:nvPr/>
        </p:nvSpPr>
        <p:spPr>
          <a:xfrm>
            <a:off x="2236943" y="3110387"/>
            <a:ext cx="1015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E0050"/>
                </a:solidFill>
                <a:latin typeface="NAMU 1750" panose="00000400000000000000" pitchFamily="2" charset="0"/>
              </a:rPr>
              <a:t>https://www.linkedin.com/company/icf-ukraine/mycompany/</a:t>
            </a:r>
            <a:endParaRPr lang="ru-RU" sz="2000" dirty="0">
              <a:solidFill>
                <a:srgbClr val="4E0050"/>
              </a:solidFill>
              <a:latin typeface="NAMU 1750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327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1661EF-C1B3-44B5-A917-4C87B0084500}"/>
              </a:ext>
            </a:extLst>
          </p:cNvPr>
          <p:cNvSpPr txBox="1">
            <a:spLocks/>
          </p:cNvSpPr>
          <p:nvPr/>
        </p:nvSpPr>
        <p:spPr>
          <a:xfrm>
            <a:off x="1635760" y="134111"/>
            <a:ext cx="9718040" cy="887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uk-UA" dirty="0">
                <a:solidFill>
                  <a:schemeClr val="tx1"/>
                </a:solidFill>
              </a:rPr>
              <a:t>Історія створення </a:t>
            </a:r>
            <a:r>
              <a:rPr lang="en-US" dirty="0">
                <a:solidFill>
                  <a:schemeClr val="tx1"/>
                </a:solidFill>
              </a:rPr>
              <a:t>ICF Ukraine Charter </a:t>
            </a:r>
            <a:r>
              <a:rPr lang="en-US" dirty="0"/>
              <a:t>Chapter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DACF00-0B71-4D90-9D49-D42511408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" y="1483244"/>
            <a:ext cx="2022038" cy="35157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99ADA9-2940-4CFC-9189-6758EF36F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897" y="1795968"/>
            <a:ext cx="2012411" cy="35077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06A3D7-8CD9-47A8-B0C9-A66FBB2D2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998" y="2062061"/>
            <a:ext cx="2012411" cy="34563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249E3F-6853-471D-9504-6D2282FEC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099" y="2420203"/>
            <a:ext cx="1999975" cy="34563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68EA30-F7CB-4E51-9A1D-3090F69557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1064" y="2746594"/>
            <a:ext cx="1986388" cy="34563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1AC50B-F5DA-4570-A9F1-1E38227A03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7550" y="3011998"/>
            <a:ext cx="1969496" cy="34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5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78BCC-0EC4-B49A-9FC6-0A2B73DBE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8575AA-35F9-F254-E9C0-2339E7381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957B4-B0F7-DCA3-5B15-E256CBDA9FA0}"/>
              </a:ext>
            </a:extLst>
          </p:cNvPr>
          <p:cNvSpPr txBox="1">
            <a:spLocks/>
          </p:cNvSpPr>
          <p:nvPr/>
        </p:nvSpPr>
        <p:spPr>
          <a:xfrm>
            <a:off x="2047341" y="766514"/>
            <a:ext cx="9718040" cy="887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uk-UA" dirty="0">
                <a:solidFill>
                  <a:schemeClr val="tx1"/>
                </a:solidFill>
              </a:rPr>
              <a:t>Історія створення </a:t>
            </a:r>
          </a:p>
          <a:p>
            <a:r>
              <a:rPr lang="uk-UA" dirty="0">
                <a:solidFill>
                  <a:schemeClr val="tx1"/>
                </a:solidFill>
              </a:rPr>
              <a:t>                  </a:t>
            </a:r>
            <a:r>
              <a:rPr lang="en-US" dirty="0">
                <a:solidFill>
                  <a:schemeClr val="tx1"/>
                </a:solidFill>
              </a:rPr>
              <a:t>ICF Ukraine Charter </a:t>
            </a:r>
            <a:r>
              <a:rPr lang="en-US" dirty="0"/>
              <a:t>Chapter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3F458A-239F-1DB3-6437-5311F4FD7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4" y="1483244"/>
            <a:ext cx="2022038" cy="35157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EE9E4F-AA79-5BDD-CF46-EE177A19A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9897" y="1795968"/>
            <a:ext cx="2012411" cy="35077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9BA168-5456-6D73-B642-35048EEE9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1998" y="2062061"/>
            <a:ext cx="2012411" cy="34563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814468-6DB2-AE5B-F454-8F394BDB40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4099" y="2420203"/>
            <a:ext cx="1999975" cy="34563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C603D3-93C5-27FA-B955-7006898B18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1064" y="2746594"/>
            <a:ext cx="1986388" cy="34563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3F3A87-4C91-0BA1-CD56-62F4C713C6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7550" y="3011998"/>
            <a:ext cx="1969496" cy="34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33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78BCC-0EC4-B49A-9FC6-0A2B73DBE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8575AA-35F9-F254-E9C0-2339E7381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736608-1DD1-3C6E-B09F-8CFBE85C05DA}"/>
              </a:ext>
            </a:extLst>
          </p:cNvPr>
          <p:cNvSpPr txBox="1">
            <a:spLocks/>
          </p:cNvSpPr>
          <p:nvPr/>
        </p:nvSpPr>
        <p:spPr>
          <a:xfrm>
            <a:off x="1147488" y="928197"/>
            <a:ext cx="9718040" cy="887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ICF </a:t>
            </a:r>
            <a:r>
              <a:rPr lang="en-US" dirty="0">
                <a:solidFill>
                  <a:schemeClr val="tx1"/>
                </a:solidFill>
              </a:rPr>
              <a:t>Ukraine Charter Chapter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A6B5A-EBB9-0516-0A08-1ADF1FC5C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047" y="2030079"/>
            <a:ext cx="3715011" cy="2466128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b="1" dirty="0">
                <a:solidFill>
                  <a:srgbClr val="284871"/>
                </a:solidFill>
              </a:rPr>
              <a:t>УКРАЇНСЬКЕ ВІДДІЛЕННЯ МІЖНАРОДНОЇ ФЕДЕРАЦІЇ КОУЧИНГУ</a:t>
            </a:r>
          </a:p>
          <a:p>
            <a:pPr marL="0" indent="0">
              <a:buNone/>
            </a:pPr>
            <a:endParaRPr lang="uk-UA" sz="2000" dirty="0">
              <a:solidFill>
                <a:srgbClr val="284871"/>
              </a:solidFill>
            </a:endParaRPr>
          </a:p>
          <a:p>
            <a:pPr marL="0" indent="0">
              <a:buNone/>
            </a:pPr>
            <a:r>
              <a:rPr lang="uk-UA" sz="1800" b="1" dirty="0">
                <a:solidFill>
                  <a:srgbClr val="0FA9C4"/>
                </a:solidFill>
              </a:rPr>
              <a:t>ГРОМАДСЬКА ОРГАНІЗАЦІЯ</a:t>
            </a:r>
          </a:p>
          <a:p>
            <a:pPr marL="0" indent="0">
              <a:buNone/>
            </a:pPr>
            <a:r>
              <a:rPr lang="uk-UA" sz="1800" b="1" dirty="0">
                <a:solidFill>
                  <a:srgbClr val="0FA9C4"/>
                </a:solidFill>
              </a:rPr>
              <a:t>ЗАСНОВАНА В 2017 РОЦІ</a:t>
            </a:r>
          </a:p>
          <a:p>
            <a:pPr marL="0" indent="0">
              <a:buNone/>
            </a:pPr>
            <a:r>
              <a:rPr lang="uk-UA" sz="1800" b="1" dirty="0">
                <a:solidFill>
                  <a:srgbClr val="0FA9C4"/>
                </a:solidFill>
              </a:rPr>
              <a:t>ОБ</a:t>
            </a:r>
            <a:r>
              <a:rPr lang="en-US" sz="1800" b="1" dirty="0">
                <a:solidFill>
                  <a:srgbClr val="0FA9C4"/>
                </a:solidFill>
              </a:rPr>
              <a:t>`</a:t>
            </a:r>
            <a:r>
              <a:rPr lang="uk-UA" sz="1800" b="1" dirty="0">
                <a:solidFill>
                  <a:srgbClr val="0FA9C4"/>
                </a:solidFill>
              </a:rPr>
              <a:t>ЄДНУЄ 6</a:t>
            </a:r>
            <a:r>
              <a:rPr lang="en-US" sz="1800" b="1" dirty="0">
                <a:solidFill>
                  <a:srgbClr val="0FA9C4"/>
                </a:solidFill>
              </a:rPr>
              <a:t>93</a:t>
            </a:r>
            <a:r>
              <a:rPr lang="uk-UA" sz="1800" b="1" dirty="0">
                <a:solidFill>
                  <a:srgbClr val="0FA9C4"/>
                </a:solidFill>
              </a:rPr>
              <a:t>+ КОУЧІВ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24645F-CA35-8C5F-C1BC-C146D5196B2E}"/>
              </a:ext>
            </a:extLst>
          </p:cNvPr>
          <p:cNvSpPr txBox="1">
            <a:spLocks/>
          </p:cNvSpPr>
          <p:nvPr/>
        </p:nvSpPr>
        <p:spPr>
          <a:xfrm>
            <a:off x="4685665" y="2113536"/>
            <a:ext cx="6668135" cy="317182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5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14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uk-UA" sz="2000" b="1" dirty="0">
                <a:solidFill>
                  <a:srgbClr val="15155F"/>
                </a:solidFill>
              </a:rPr>
              <a:t>МЕТА:  </a:t>
            </a:r>
          </a:p>
          <a:p>
            <a:pPr marL="0" indent="0" algn="just">
              <a:buFont typeface="Arial"/>
              <a:buNone/>
            </a:pPr>
            <a:r>
              <a:rPr lang="uk-UA" sz="1800" b="1" dirty="0">
                <a:solidFill>
                  <a:srgbClr val="0FA9C4"/>
                </a:solidFill>
              </a:rPr>
              <a:t>ПРОФЕСІЙНЕ ЗРОСТАННЯ, РОЗВИТОК ПРОФЕСІЇ КОУЧА В УКРАЇНІ, ФОРМУВАННЯ КУЛЬТУРИ КОУЧИНГОВОЇ ВЗАЄМОДІЇ В УСІХ СФЕРАХ СУСПІЛЬНОГО ЖИТТЯ</a:t>
            </a:r>
          </a:p>
          <a:p>
            <a:pPr marL="0" indent="0" algn="just">
              <a:buFont typeface="Arial"/>
              <a:buNone/>
            </a:pPr>
            <a:r>
              <a:rPr lang="uk-UA" sz="2000" b="1" dirty="0">
                <a:solidFill>
                  <a:srgbClr val="15155F"/>
                </a:solidFill>
              </a:rPr>
              <a:t>МІСІЯ:</a:t>
            </a:r>
          </a:p>
          <a:p>
            <a:pPr marL="0" indent="0" algn="just">
              <a:buNone/>
            </a:pPr>
            <a:r>
              <a:rPr lang="uk-UA" sz="1900" b="1" dirty="0">
                <a:solidFill>
                  <a:srgbClr val="0FA9C4"/>
                </a:solidFill>
              </a:rPr>
              <a:t>ДОПОМАГАТИ ПРОФЕСІЙНИМ КОУЧАМ УКРАЇНИ ПОШИРЮВАТИ У СУСПІЛЬСТВІ ДОСКОНАЛІСТЬ, ВПЛИВ І ЦІННІСТЬ КОУЧИНГУ </a:t>
            </a:r>
          </a:p>
          <a:p>
            <a:pPr marL="0" indent="0" algn="just">
              <a:buNone/>
            </a:pPr>
            <a:endParaRPr lang="uk-UA" sz="1900" dirty="0">
              <a:solidFill>
                <a:srgbClr val="284871"/>
              </a:solidFill>
            </a:endParaRPr>
          </a:p>
          <a:p>
            <a:pPr marL="0" indent="0" algn="just">
              <a:buNone/>
            </a:pPr>
            <a:r>
              <a:rPr lang="uk-UA" sz="1900" b="1" dirty="0">
                <a:solidFill>
                  <a:srgbClr val="284871"/>
                </a:solidFill>
              </a:rPr>
              <a:t>ICF </a:t>
            </a:r>
            <a:r>
              <a:rPr lang="uk-UA" sz="1900" b="1" dirty="0" err="1">
                <a:solidFill>
                  <a:srgbClr val="284871"/>
                </a:solidFill>
              </a:rPr>
              <a:t>Ukraine</a:t>
            </a:r>
            <a:r>
              <a:rPr lang="uk-UA" sz="1900" b="1" dirty="0">
                <a:solidFill>
                  <a:srgbClr val="284871"/>
                </a:solidFill>
              </a:rPr>
              <a:t> поєднує професійний </a:t>
            </a:r>
            <a:r>
              <a:rPr lang="uk-UA" sz="1900" b="1" dirty="0" err="1">
                <a:solidFill>
                  <a:srgbClr val="284871"/>
                </a:solidFill>
              </a:rPr>
              <a:t>коучинговий</a:t>
            </a:r>
            <a:r>
              <a:rPr lang="uk-UA" sz="1900" b="1" dirty="0">
                <a:solidFill>
                  <a:srgbClr val="284871"/>
                </a:solidFill>
              </a:rPr>
              <a:t> потенціал із національними викликами та завданнями України</a:t>
            </a:r>
          </a:p>
          <a:p>
            <a:pPr marL="0" indent="0" algn="just">
              <a:buFont typeface="Arial"/>
              <a:buNone/>
            </a:pPr>
            <a:endParaRPr lang="uk-UA" sz="2000" b="1" dirty="0">
              <a:solidFill>
                <a:srgbClr val="2848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78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78BCC-0EC4-B49A-9FC6-0A2B73DBE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8575AA-35F9-F254-E9C0-2339E7381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EBDC9F-EF15-B332-83AD-A6F1364AE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702" y="86338"/>
            <a:ext cx="6858054" cy="55864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49753E-479D-4CA4-B857-9B79299B6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220" y="2872885"/>
            <a:ext cx="2975482" cy="277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B3FCD2-4E04-A138-FEDD-34DE3A943822}"/>
              </a:ext>
            </a:extLst>
          </p:cNvPr>
          <p:cNvSpPr txBox="1"/>
          <p:nvPr/>
        </p:nvSpPr>
        <p:spPr>
          <a:xfrm>
            <a:off x="116806" y="1297701"/>
            <a:ext cx="6094520" cy="1178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70000"/>
              </a:lnSpc>
            </a:pPr>
            <a:r>
              <a:rPr lang="uk-UA" dirty="0">
                <a:solidFill>
                  <a:schemeClr val="tx1"/>
                </a:solidFill>
              </a:rPr>
              <a:t>СТРУКТУРА </a:t>
            </a:r>
          </a:p>
          <a:p>
            <a:pPr algn="l">
              <a:lnSpc>
                <a:spcPct val="100000"/>
              </a:lnSpc>
            </a:pPr>
            <a:r>
              <a:rPr lang="uk-UA" sz="4000" dirty="0">
                <a:solidFill>
                  <a:schemeClr val="tx1"/>
                </a:solidFill>
              </a:rPr>
              <a:t>ОРГАНІЗАЦІЇ</a:t>
            </a:r>
          </a:p>
        </p:txBody>
      </p:sp>
    </p:spTree>
    <p:extLst>
      <p:ext uri="{BB962C8B-B14F-4D97-AF65-F5344CB8AC3E}">
        <p14:creationId xmlns:p14="http://schemas.microsoft.com/office/powerpoint/2010/main" val="188360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78BCC-0EC4-B49A-9FC6-0A2B73DBE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8575AA-35F9-F254-E9C0-2339E7381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A2E75F-1143-1D01-1E2A-209EA019A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58" y="1784840"/>
            <a:ext cx="5320481" cy="39866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3EA62-DE07-0DA5-721E-E2E37938735F}"/>
              </a:ext>
            </a:extLst>
          </p:cNvPr>
          <p:cNvSpPr txBox="1">
            <a:spLocks/>
          </p:cNvSpPr>
          <p:nvPr/>
        </p:nvSpPr>
        <p:spPr>
          <a:xfrm>
            <a:off x="6096001" y="2477729"/>
            <a:ext cx="5692876" cy="2358507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5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14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uk-UA" sz="1600" b="1">
                <a:solidFill>
                  <a:srgbClr val="284871"/>
                </a:solidFill>
              </a:rPr>
              <a:t>ОДНА ІЗ НАШИХ СТРАТЕГІЧНИХ ЦІЛЕЙ – ВСТАНОВЛЕННЯ І РОЗВИТОК ПАРТНЕРСТВА, ЩОБ ЗАБЕЗПЕЧИТИ ПРОСУВАННЯ ПРОФЕСІЇ КОУЧА СЕРЕД ПРЕДСТАВНИКІВ ГРОМАДСЬКОГО СЕКТОРУ З МЕТОЮ ВПРОВАДЖЕННЯ КОУЧИНГУ І КОУЧІВ У ГРОМАДСЬКИЙ СЕКТОР ЗАДЛЯ ПІДВИЩЕННЯ ЕФЕКТИВНОСТІ ТА УСВІДОМЛЕННОСТІ</a:t>
            </a:r>
            <a:endParaRPr lang="uk-UA" sz="1800" dirty="0">
              <a:solidFill>
                <a:srgbClr val="28487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2EA0A6-6F0E-ABCC-E7EF-5985D1317970}"/>
              </a:ext>
            </a:extLst>
          </p:cNvPr>
          <p:cNvSpPr txBox="1"/>
          <p:nvPr/>
        </p:nvSpPr>
        <p:spPr>
          <a:xfrm>
            <a:off x="3437878" y="870931"/>
            <a:ext cx="6165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latin typeface="Montserrat" panose="00000500000000000000" pitchFamily="2" charset="-52"/>
              </a:rPr>
              <a:t>ГРОМАДСЬКИЙ СЕКТОР – НАШІ СТЕЙКХОЛДЕРИ</a:t>
            </a:r>
            <a:endParaRPr lang="ru-RU" sz="1800" b="1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2498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18E6E-3B46-EB5C-1852-D385A238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1589FA8-B667-6530-0E9E-CB89381DDB35}"/>
              </a:ext>
            </a:extLst>
          </p:cNvPr>
          <p:cNvSpPr txBox="1">
            <a:spLocks/>
          </p:cNvSpPr>
          <p:nvPr/>
        </p:nvSpPr>
        <p:spPr>
          <a:xfrm>
            <a:off x="683580" y="567085"/>
            <a:ext cx="11230252" cy="520646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5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14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Clr>
                <a:schemeClr val="tx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1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2000" dirty="0"/>
          </a:p>
          <a:p>
            <a:pPr marL="0" indent="0" algn="ctr">
              <a:buNone/>
            </a:pPr>
            <a:r>
              <a:rPr lang="uk-UA" sz="3600" b="1" dirty="0">
                <a:solidFill>
                  <a:srgbClr val="284871"/>
                </a:solidFill>
              </a:rPr>
              <a:t>СПОСОБИ ВЗАЄМОДІЇ</a:t>
            </a:r>
            <a:r>
              <a:rPr lang="uk-UA" sz="1800" b="1" dirty="0">
                <a:solidFill>
                  <a:srgbClr val="284871"/>
                </a:solidFill>
              </a:rPr>
              <a:t>:</a:t>
            </a:r>
          </a:p>
          <a:p>
            <a:pPr marL="0" indent="0" algn="just">
              <a:buNone/>
            </a:pPr>
            <a:endParaRPr lang="uk-UA" sz="1800" b="1" dirty="0">
              <a:solidFill>
                <a:srgbClr val="284871"/>
              </a:solidFill>
            </a:endParaRP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uk-UA" sz="3400" b="1" dirty="0">
                <a:solidFill>
                  <a:srgbClr val="0FA9C4"/>
                </a:solidFill>
              </a:rPr>
              <a:t>ЗОВНІШНІ РЕСУРСИ ВІДДІЛЕННЯ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uk-UA" sz="3400" b="1" dirty="0">
                <a:solidFill>
                  <a:srgbClr val="0FA9C4"/>
                </a:solidFill>
              </a:rPr>
              <a:t>ЗМІ – МАСОВІ ТА ТОЧКОВІ ЗАХОДИ (конференції, окремі виступи, тощо), ДЕ Є ПРИСУТНІСТЬ ГРОМАДСЬКОГО СЕКТОРУ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uk-UA" sz="3400" b="1" dirty="0">
                <a:solidFill>
                  <a:srgbClr val="0FA9C4"/>
                </a:solidFill>
              </a:rPr>
              <a:t>ПРЯМІ ЗВЕРНЕННЯ ДО ГРОМАДСЬКИХ ОРГАНІЗАЦІЙ ІЗ ПРОПОЗИЦІЯМИ СПІЛЬНИХ ПРОЄКТІВ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uk-UA" sz="3400" b="1" dirty="0">
                <a:solidFill>
                  <a:srgbClr val="0FA9C4"/>
                </a:solidFill>
              </a:rPr>
              <a:t>СПІЛЬНІ ПРОЄКТИ/ ПРОЄКТИ, НАПРАВЛЕНІ НА ГРОМАДСЬКИЙ СЕКТОР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uk-UA" sz="3400" b="1" dirty="0">
                <a:solidFill>
                  <a:srgbClr val="0FA9C4"/>
                </a:solidFill>
              </a:rPr>
              <a:t>ПОШИРЕННЯ ІНФОРМАЦІЙНИХ ПРОДУКТІВ ПРО КОУЧИНГ ВІД </a:t>
            </a:r>
            <a:r>
              <a:rPr lang="en-US" sz="3400" b="1" dirty="0">
                <a:solidFill>
                  <a:srgbClr val="0FA9C4"/>
                </a:solidFill>
              </a:rPr>
              <a:t>ICF Ukraine </a:t>
            </a:r>
            <a:endParaRPr lang="uk-UA" sz="3400" b="1" dirty="0">
              <a:solidFill>
                <a:srgbClr val="0FA9C4"/>
              </a:solidFill>
            </a:endParaRP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uk-UA" sz="3400" b="1" dirty="0">
                <a:solidFill>
                  <a:srgbClr val="0FA9C4"/>
                </a:solidFill>
              </a:rPr>
              <a:t>ОСОБИСТА КОМУНІКАЦІЯ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6EEA5C-10A9-E816-FBAA-EE8B102E0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58" y="86338"/>
            <a:ext cx="2938971" cy="7845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72B8BB-16C9-1D3A-901B-EEEC68CFB1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558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</TotalTime>
  <Words>1727</Words>
  <Application>Microsoft Office PowerPoint</Application>
  <PresentationFormat>Широкий екран</PresentationFormat>
  <Paragraphs>252</Paragraphs>
  <Slides>39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39</vt:i4>
      </vt:variant>
    </vt:vector>
  </HeadingPairs>
  <TitlesOfParts>
    <vt:vector size="47" baseType="lpstr">
      <vt:lpstr>Montserrat</vt:lpstr>
      <vt:lpstr>Calibri</vt:lpstr>
      <vt:lpstr>Arial</vt:lpstr>
      <vt:lpstr>Wingdings</vt:lpstr>
      <vt:lpstr>Wingdings 3</vt:lpstr>
      <vt:lpstr>Calibri Light</vt:lpstr>
      <vt:lpstr>NAMU 1750</vt:lpstr>
      <vt:lpstr>Тема Office</vt:lpstr>
      <vt:lpstr>Презентація PowerPoint</vt:lpstr>
      <vt:lpstr>ПРО МЕНЕ  і МОЮ РОЛЬ у ГО ICF UKRAINE</vt:lpstr>
      <vt:lpstr>ICF Global- Міжнародна Федерація Коучингу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Ольга Дубова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 якому стані лідери сьогодні?</vt:lpstr>
      <vt:lpstr>Актуальні на сьогодні запити </vt:lpstr>
      <vt:lpstr>V U C A</vt:lpstr>
      <vt:lpstr>B A N I</vt:lpstr>
      <vt:lpstr>Шлях до мети</vt:lpstr>
      <vt:lpstr>Процес коучингу</vt:lpstr>
      <vt:lpstr>Коучинг лідера</vt:lpstr>
      <vt:lpstr>Коучинг команди</vt:lpstr>
      <vt:lpstr>Управління в коучинговому стилі  </vt:lpstr>
      <vt:lpstr>Модель ситуаційного лідерства  Кейсі-Бланшара</vt:lpstr>
      <vt:lpstr>Коучингові питання для  командного стилю</vt:lpstr>
      <vt:lpstr>Коучингові питання для наставницького стилю </vt:lpstr>
      <vt:lpstr>Коучингові питання для  підтримуючого стилю</vt:lpstr>
      <vt:lpstr>Коучингові питання для  делегуючого стилю</vt:lpstr>
      <vt:lpstr>ЦІЛІ</vt:lpstr>
      <vt:lpstr>Внутрішні комунікації </vt:lpstr>
      <vt:lpstr>Пріоритети  </vt:lpstr>
      <vt:lpstr>Мотивація </vt:lpstr>
      <vt:lpstr>Мотивація 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Виталина Богуш</dc:creator>
  <cp:lastModifiedBy>Ольга Дубова</cp:lastModifiedBy>
  <cp:revision>15</cp:revision>
  <dcterms:created xsi:type="dcterms:W3CDTF">2023-11-13T12:51:48Z</dcterms:created>
  <dcterms:modified xsi:type="dcterms:W3CDTF">2023-12-04T17:56:57Z</dcterms:modified>
</cp:coreProperties>
</file>