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4"/>
    <p:sldMasterId id="214748369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1dd519fc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1dd519fc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1dd519fc6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a1dd519fc6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1dd519fc6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a1dd519fc6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1dd519fc6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a1dd519fc6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3faf52ada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83faf52ada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0852475b4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90852475b4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1dd519fc6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a1dd519fc6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882" r="26784" t="0"/>
          <a:stretch/>
        </p:blipFill>
        <p:spPr>
          <a:xfrm rot="10800000">
            <a:off x="24532" y="0"/>
            <a:ext cx="411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51778" r="-10377" t="0"/>
          <a:stretch/>
        </p:blipFill>
        <p:spPr>
          <a:xfrm>
            <a:off x="0" y="0"/>
            <a:ext cx="323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темний (ЛГБТ+укр)" type="title">
  <p:cSld name="TITLE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None/>
              <a:defRPr sz="5100">
                <a:solidFill>
                  <a:srgbClr val="FFFFFF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16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0"/>
            <a:ext cx="173300" cy="514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темний (ЛГБТ+лесб)">
  <p:cSld name="TITLE_4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None/>
              <a:defRPr sz="5100">
                <a:solidFill>
                  <a:srgbClr val="FFFFFF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" name="Google Shape;71;p17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-112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темний (лесб+укр)">
  <p:cSld name="TITLE_3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None/>
              <a:defRPr sz="5100">
                <a:solidFill>
                  <a:srgbClr val="FFFFFF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7" name="Google Shape;77;p18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300" y="-12"/>
            <a:ext cx="173300" cy="514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білий (ЛГБТ+укр)">
  <p:cSld name="TITLE_2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100"/>
              <a:buNone/>
              <a:defRPr sz="5100">
                <a:solidFill>
                  <a:schemeClr val="accent4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0"/>
            <a:ext cx="173300" cy="514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білий (ЛГБТ+лесб)">
  <p:cSld name="TITLE_2_1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100"/>
              <a:buNone/>
              <a:defRPr sz="5100">
                <a:solidFill>
                  <a:schemeClr val="accent4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89" name="Google Shape;8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-112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білий (укр+лесб)">
  <p:cSld name="TITLE_2_1_1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100"/>
              <a:buNone/>
              <a:defRPr sz="5100">
                <a:solidFill>
                  <a:schemeClr val="accent4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94" name="Google Shape;9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300" y="-12"/>
            <a:ext cx="173300" cy="514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світлий (ЛГБТ+укр)">
  <p:cSld name="TITLE_2_2">
    <p:bg>
      <p:bgPr>
        <a:solidFill>
          <a:schemeClr val="accent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100"/>
              <a:buNone/>
              <a:defRPr sz="5100">
                <a:solidFill>
                  <a:schemeClr val="accent4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0"/>
            <a:ext cx="173300" cy="514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світлий (ЛГБТ+лесб)">
  <p:cSld name="TITLE_2_1_2">
    <p:bg>
      <p:bgPr>
        <a:solidFill>
          <a:schemeClr val="accent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23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104" name="Google Shape;10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-112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- світлий (укр+лесб)">
  <p:cSld name="TITLE_2_1_1_1">
    <p:bg>
      <p:bgPr>
        <a:solidFill>
          <a:schemeClr val="accent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24"/>
          <p:cNvSpPr txBox="1"/>
          <p:nvPr>
            <p:ph idx="1" type="subTitle"/>
          </p:nvPr>
        </p:nvSpPr>
        <p:spPr>
          <a:xfrm>
            <a:off x="834775" y="2654925"/>
            <a:ext cx="78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109" name="Google Shape;10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300" y="-12"/>
            <a:ext cx="173300" cy="514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+ заголовок білий" type="secHead">
  <p:cSld name="SECTION_HEADER"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995575" y="483575"/>
            <a:ext cx="6956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100"/>
              <a:buNone/>
              <a:defRPr sz="41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995575" y="1754450"/>
            <a:ext cx="7645800" cy="27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0" sz="2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+ заголовок світлий">
  <p:cSld name="SECTION_HEADER_1">
    <p:bg>
      <p:bgPr>
        <a:solidFill>
          <a:schemeClr val="accent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995575" y="483575"/>
            <a:ext cx="6956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6" name="Google Shape;116;p26"/>
          <p:cNvSpPr txBox="1"/>
          <p:nvPr>
            <p:ph idx="1" type="subTitle"/>
          </p:nvPr>
        </p:nvSpPr>
        <p:spPr>
          <a:xfrm>
            <a:off x="995575" y="1754450"/>
            <a:ext cx="7645800" cy="27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0"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  <a:defRPr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а + текст білий">
  <p:cSld name="SECTION_HEADER_2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581475" y="483575"/>
            <a:ext cx="4006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" type="subTitle"/>
          </p:nvPr>
        </p:nvSpPr>
        <p:spPr>
          <a:xfrm>
            <a:off x="581475" y="1754450"/>
            <a:ext cx="4006200" cy="27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0" sz="2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а + текст світлий ">
  <p:cSld name="SECTION_HEADER_2_1">
    <p:bg>
      <p:bgPr>
        <a:solidFill>
          <a:schemeClr val="accent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592350" y="483575"/>
            <a:ext cx="4006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1" type="subTitle"/>
          </p:nvPr>
        </p:nvSpPr>
        <p:spPr>
          <a:xfrm>
            <a:off x="592350" y="1754450"/>
            <a:ext cx="4006200" cy="27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0" sz="2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Montserrat"/>
              <a:buNone/>
              <a:defRPr sz="27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а + текст темний">
  <p:cSld name="SECTION_HEADER_2_1_1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646875" y="483575"/>
            <a:ext cx="4006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1" type="subTitle"/>
          </p:nvPr>
        </p:nvSpPr>
        <p:spPr>
          <a:xfrm>
            <a:off x="646875" y="1754450"/>
            <a:ext cx="4006200" cy="27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0" sz="21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  <a:def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  <a:def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  <a:def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  <a:defRPr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- світлий (ЛГБТ+укр)">
  <p:cSld name="TITLE_5">
    <p:bg>
      <p:bgPr>
        <a:solidFill>
          <a:schemeClr val="accent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8" name="Google Shape;12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29" name="Google Shape;1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0"/>
            <a:ext cx="173300" cy="514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- світлий (ЛГБТ+лесб)">
  <p:cSld name="TITLE_4_1">
    <p:bg>
      <p:bgPr>
        <a:solidFill>
          <a:schemeClr val="accent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3" name="Google Shape;13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34" name="Google Shape;13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-112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- світлий (лесб+укр)">
  <p:cSld name="TITLE_3_1">
    <p:bg>
      <p:bgPr>
        <a:solidFill>
          <a:schemeClr val="accent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 rtl="0" algn="ctr">
              <a:spcBef>
                <a:spcPts val="9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39" name="Google Shape;13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300" y="-12"/>
            <a:ext cx="173300" cy="514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- темний (ЛГБТ+укр)">
  <p:cSld name="TITLE_5_1"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44" name="Google Shape;14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0"/>
            <a:ext cx="173300" cy="514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- темний (ЛГБТ+лесб)">
  <p:cSld name="TITLE_4_1_1"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49" name="Google Shape;14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-112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- темний (лесб+укр)">
  <p:cSld name="TITLE_3_1_1"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54" name="Google Shape;15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300" y="-12"/>
            <a:ext cx="173300" cy="514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білий (ЛГБТ+укр)">
  <p:cSld name="TITLE_ONLY_1_1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type="title"/>
          </p:nvPr>
        </p:nvSpPr>
        <p:spPr>
          <a:xfrm>
            <a:off x="828200" y="445025"/>
            <a:ext cx="80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700"/>
              <a:buNone/>
              <a:defRPr sz="47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8" name="Google Shape;158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0"/>
            <a:ext cx="173300" cy="514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білий (ЛГБТ+лесб)">
  <p:cSld name="TITLE_ONLY_1_1_1"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/>
          <p:nvPr>
            <p:ph type="title"/>
          </p:nvPr>
        </p:nvSpPr>
        <p:spPr>
          <a:xfrm>
            <a:off x="828200" y="445025"/>
            <a:ext cx="80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700"/>
              <a:buNone/>
              <a:defRPr sz="47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62" name="Google Shape;16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-112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білий (лесб+укр)">
  <p:cSld name="TITLE_ONLY_1_1_1_1"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 txBox="1"/>
          <p:nvPr>
            <p:ph type="title"/>
          </p:nvPr>
        </p:nvSpPr>
        <p:spPr>
          <a:xfrm>
            <a:off x="828200" y="445025"/>
            <a:ext cx="80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700"/>
              <a:buNone/>
              <a:defRPr sz="47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66" name="Google Shape;16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300" y="-12"/>
            <a:ext cx="173300" cy="514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овинчастий">
  <p:cSld name="SECTION_TITLE_AND_DESCRIPTION"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9"/>
          <p:cNvSpPr txBox="1"/>
          <p:nvPr>
            <p:ph type="title"/>
          </p:nvPr>
        </p:nvSpPr>
        <p:spPr>
          <a:xfrm>
            <a:off x="5132600" y="445025"/>
            <a:ext cx="34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1" name="Google Shape;171;p39"/>
          <p:cNvSpPr txBox="1"/>
          <p:nvPr>
            <p:ph idx="2" type="title"/>
          </p:nvPr>
        </p:nvSpPr>
        <p:spPr>
          <a:xfrm>
            <a:off x="642925" y="445025"/>
            <a:ext cx="34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2" name="Google Shape;172;p39"/>
          <p:cNvSpPr txBox="1"/>
          <p:nvPr>
            <p:ph idx="1" type="subTitle"/>
          </p:nvPr>
        </p:nvSpPr>
        <p:spPr>
          <a:xfrm>
            <a:off x="5230675" y="1645475"/>
            <a:ext cx="3410700" cy="28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013B"/>
              </a:buClr>
              <a:buSzPts val="2000"/>
              <a:buNone/>
              <a:defRPr b="0" sz="2000">
                <a:solidFill>
                  <a:srgbClr val="2B013B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013B"/>
              </a:buClr>
              <a:buSzPts val="1900"/>
              <a:buFont typeface="Montserrat"/>
              <a:buNone/>
              <a:defRPr sz="1900">
                <a:solidFill>
                  <a:srgbClr val="2B01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013B"/>
              </a:buClr>
              <a:buSzPts val="1900"/>
              <a:buFont typeface="Montserrat"/>
              <a:buNone/>
              <a:defRPr sz="1900">
                <a:solidFill>
                  <a:srgbClr val="2B01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013B"/>
              </a:buClr>
              <a:buSzPts val="1900"/>
              <a:buFont typeface="Montserrat"/>
              <a:buNone/>
              <a:defRPr sz="1900">
                <a:solidFill>
                  <a:srgbClr val="2B01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013B"/>
              </a:buClr>
              <a:buSzPts val="1900"/>
              <a:buFont typeface="Montserrat"/>
              <a:buNone/>
              <a:defRPr sz="1900">
                <a:solidFill>
                  <a:srgbClr val="2B01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013B"/>
              </a:buClr>
              <a:buSzPts val="1900"/>
              <a:buNone/>
              <a:defRPr sz="1900">
                <a:solidFill>
                  <a:srgbClr val="2B013B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013B"/>
              </a:buClr>
              <a:buSzPts val="1900"/>
              <a:buNone/>
              <a:defRPr sz="1900">
                <a:solidFill>
                  <a:srgbClr val="2B013B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B013B"/>
              </a:buClr>
              <a:buSzPts val="1900"/>
              <a:buNone/>
              <a:defRPr sz="1900">
                <a:solidFill>
                  <a:srgbClr val="2B013B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B013B"/>
              </a:buClr>
              <a:buSzPts val="1900"/>
              <a:buNone/>
              <a:defRPr sz="1900">
                <a:solidFill>
                  <a:srgbClr val="2B013B"/>
                </a:solidFill>
              </a:defRPr>
            </a:lvl9pPr>
          </a:lstStyle>
          <a:p/>
        </p:txBody>
      </p:sp>
      <p:sp>
        <p:nvSpPr>
          <p:cNvPr id="173" name="Google Shape;173;p39"/>
          <p:cNvSpPr txBox="1"/>
          <p:nvPr>
            <p:ph idx="3" type="subTitle"/>
          </p:nvPr>
        </p:nvSpPr>
        <p:spPr>
          <a:xfrm>
            <a:off x="642925" y="1645475"/>
            <a:ext cx="3410700" cy="28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"/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"/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"/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"/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інальний (ЛГБТ+укр)">
  <p:cSld name="CAPTION_ONLY"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>
            <p:ph idx="1" type="body"/>
          </p:nvPr>
        </p:nvSpPr>
        <p:spPr>
          <a:xfrm>
            <a:off x="802075" y="3969025"/>
            <a:ext cx="5998800" cy="7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176" name="Google Shape;17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0"/>
            <a:ext cx="173300" cy="514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інальний (ЛГБТ+лесб)">
  <p:cSld name="CAPTION_ONLY_1">
    <p:bg>
      <p:bgPr>
        <a:solidFill>
          <a:schemeClr val="dk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/>
          <p:nvPr>
            <p:ph idx="1" type="body"/>
          </p:nvPr>
        </p:nvSpPr>
        <p:spPr>
          <a:xfrm>
            <a:off x="802075" y="3969025"/>
            <a:ext cx="5998800" cy="7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180" name="Google Shape;18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33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00" y="-112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інальний (лесб+укр)">
  <p:cSld name="CAPTION_ONLY_2"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>
            <p:ph idx="1" type="body"/>
          </p:nvPr>
        </p:nvSpPr>
        <p:spPr>
          <a:xfrm>
            <a:off x="802075" y="3969025"/>
            <a:ext cx="5998800" cy="7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184" name="Google Shape;18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300" y="-12"/>
            <a:ext cx="173300" cy="514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3300" cy="514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темний" type="blank">
  <p:cSld name="BLANK"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білий">
  <p:cSld name="BLANK_2"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вітлий">
  <p:cSld name="BLANK_1">
    <p:bg>
      <p:bgPr>
        <a:solidFill>
          <a:schemeClr val="accent3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28200" y="445025"/>
            <a:ext cx="80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828300" y="1253175"/>
            <a:ext cx="8004000" cy="3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7E7"/>
              </a:buClr>
              <a:buSzPts val="2400"/>
              <a:buFont typeface="Montserrat"/>
              <a:buChar char="●"/>
              <a:defRPr b="1" sz="2400">
                <a:solidFill>
                  <a:srgbClr val="E7E7E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746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E7E7"/>
              </a:buClr>
              <a:buSzPts val="2300"/>
              <a:buFont typeface="Montserrat SemiBold"/>
              <a:buChar char="○"/>
              <a:defRPr sz="2300">
                <a:solidFill>
                  <a:srgbClr val="E7E7E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-3556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E7E7"/>
              </a:buClr>
              <a:buSzPts val="2000"/>
              <a:buFont typeface="Montserrat SemiBold"/>
              <a:buChar char="■"/>
              <a:defRPr sz="2000">
                <a:solidFill>
                  <a:srgbClr val="E7E7E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-33655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E7E7"/>
              </a:buClr>
              <a:buSzPts val="1700"/>
              <a:buFont typeface="Montserrat Medium"/>
              <a:buChar char="●"/>
              <a:defRPr sz="1700">
                <a:solidFill>
                  <a:srgbClr val="E7E7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E7E7"/>
              </a:buClr>
              <a:buSzPts val="1400"/>
              <a:buFont typeface="Montserrat Medium"/>
              <a:buChar char="○"/>
              <a:defRPr>
                <a:solidFill>
                  <a:srgbClr val="E7E7E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E7E7"/>
              </a:buClr>
              <a:buSzPts val="1400"/>
              <a:buFont typeface="Montserrat"/>
              <a:buChar char="■"/>
              <a:defRPr>
                <a:solidFill>
                  <a:srgbClr val="E7E7E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E7E7"/>
              </a:buClr>
              <a:buSzPts val="1200"/>
              <a:buFont typeface="Montserrat"/>
              <a:buChar char="●"/>
              <a:defRPr sz="1200">
                <a:solidFill>
                  <a:srgbClr val="E7E7E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E7E7"/>
              </a:buClr>
              <a:buSzPts val="1200"/>
              <a:buFont typeface="Montserrat"/>
              <a:buChar char="○"/>
              <a:defRPr sz="1200">
                <a:solidFill>
                  <a:srgbClr val="E7E7E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E7E7E7"/>
              </a:buClr>
              <a:buSzPts val="1000"/>
              <a:buFont typeface="Montserrat"/>
              <a:buChar char="■"/>
              <a:defRPr sz="1000">
                <a:solidFill>
                  <a:srgbClr val="E7E7E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78" y="1906870"/>
            <a:ext cx="2647224" cy="26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6"/>
          <p:cNvSpPr txBox="1"/>
          <p:nvPr>
            <p:ph type="ctrTitle"/>
          </p:nvPr>
        </p:nvSpPr>
        <p:spPr>
          <a:xfrm>
            <a:off x="834776" y="602325"/>
            <a:ext cx="7806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90"/>
              </a:spcAft>
              <a:buNone/>
            </a:pPr>
            <a:r>
              <a:rPr lang="uk"/>
              <a:t>ЯК ЗАЛУЧИТИ ЛГБТК+ ДО ГРОМАДСЬКОЇ АКТИВНОСТІ</a:t>
            </a:r>
            <a:endParaRPr/>
          </a:p>
        </p:txBody>
      </p:sp>
      <p:sp>
        <p:nvSpPr>
          <p:cNvPr id="195" name="Google Shape;195;p46"/>
          <p:cNvSpPr txBox="1"/>
          <p:nvPr>
            <p:ph idx="4294967295" type="title"/>
          </p:nvPr>
        </p:nvSpPr>
        <p:spPr>
          <a:xfrm>
            <a:off x="6019275" y="2287875"/>
            <a:ext cx="26472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lang="uk" sz="2000">
                <a:solidFill>
                  <a:srgbClr val="29023C"/>
                </a:solidFill>
              </a:rPr>
              <a:t>Лесбійки,</a:t>
            </a:r>
            <a:br>
              <a:rPr b="0" lang="uk" sz="2000">
                <a:solidFill>
                  <a:srgbClr val="29023C"/>
                </a:solidFill>
              </a:rPr>
            </a:br>
            <a:r>
              <a:rPr b="0" lang="uk" sz="2000">
                <a:solidFill>
                  <a:srgbClr val="29023C"/>
                </a:solidFill>
              </a:rPr>
              <a:t>Геї,Бісексуальні,</a:t>
            </a:r>
            <a:br>
              <a:rPr b="0" lang="uk" sz="2000">
                <a:solidFill>
                  <a:srgbClr val="29023C"/>
                </a:solidFill>
              </a:rPr>
            </a:br>
            <a:r>
              <a:rPr b="0" lang="uk" sz="2000">
                <a:solidFill>
                  <a:srgbClr val="29023C"/>
                </a:solidFill>
              </a:rPr>
              <a:t>Трансгендерні,</a:t>
            </a:r>
            <a:endParaRPr b="0" sz="2000">
              <a:solidFill>
                <a:srgbClr val="29023C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lang="uk" sz="2000">
                <a:solidFill>
                  <a:srgbClr val="29023C"/>
                </a:solidFill>
              </a:rPr>
              <a:t>Квір</a:t>
            </a:r>
            <a:br>
              <a:rPr b="0" lang="uk" sz="2000">
                <a:solidFill>
                  <a:srgbClr val="29023C"/>
                </a:solidFill>
              </a:rPr>
            </a:br>
            <a:r>
              <a:rPr b="0" lang="uk" sz="2000">
                <a:solidFill>
                  <a:srgbClr val="29023C"/>
                </a:solidFill>
              </a:rPr>
              <a:t>та різні інші</a:t>
            </a:r>
            <a:endParaRPr b="0" sz="2000">
              <a:solidFill>
                <a:srgbClr val="29023C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lang="uk" sz="2000">
                <a:solidFill>
                  <a:srgbClr val="29023C"/>
                </a:solidFill>
              </a:rPr>
              <a:t>люди</a:t>
            </a:r>
            <a:endParaRPr b="0" sz="2000">
              <a:solidFill>
                <a:srgbClr val="29023C"/>
              </a:solidFill>
            </a:endParaRPr>
          </a:p>
        </p:txBody>
      </p:sp>
      <p:pic>
        <p:nvPicPr>
          <p:cNvPr id="196" name="Google Shape;19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26" y="4184451"/>
            <a:ext cx="17720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6"/>
          <p:cNvSpPr txBox="1"/>
          <p:nvPr/>
        </p:nvSpPr>
        <p:spPr>
          <a:xfrm>
            <a:off x="558300" y="3659800"/>
            <a:ext cx="35565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E7E7E7"/>
                </a:solidFill>
                <a:latin typeface="Montserrat"/>
                <a:ea typeface="Montserrat"/>
                <a:cs typeface="Montserrat"/>
                <a:sym typeface="Montserrat"/>
              </a:rPr>
              <a:t>Анна Шаригіна</a:t>
            </a:r>
            <a:endParaRPr b="1" sz="2400">
              <a:solidFill>
                <a:srgbClr val="E7E7E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7"/>
          <p:cNvSpPr txBox="1"/>
          <p:nvPr>
            <p:ph type="title"/>
          </p:nvPr>
        </p:nvSpPr>
        <p:spPr>
          <a:xfrm>
            <a:off x="457200" y="510778"/>
            <a:ext cx="8229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0">
                <a:solidFill>
                  <a:srgbClr val="29023C"/>
                </a:solidFill>
              </a:rPr>
              <a:t>Стереотипи</a:t>
            </a:r>
            <a:endParaRPr b="1" sz="4000">
              <a:solidFill>
                <a:srgbClr val="29023C"/>
              </a:solidFill>
            </a:endParaRPr>
          </a:p>
        </p:txBody>
      </p:sp>
      <p:sp>
        <p:nvSpPr>
          <p:cNvPr id="203" name="Google Shape;203;p47"/>
          <p:cNvSpPr txBox="1"/>
          <p:nvPr/>
        </p:nvSpPr>
        <p:spPr>
          <a:xfrm>
            <a:off x="311700" y="1302325"/>
            <a:ext cx="5255100" cy="3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524082"/>
                </a:solidFill>
              </a:rPr>
              <a:t>від греч. "stereotype": stereos - твердий, міцний і typos - форма, зразок, відбиток - </a:t>
            </a:r>
            <a:endParaRPr sz="1800">
              <a:solidFill>
                <a:srgbClr val="52408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2408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524082"/>
                </a:solidFill>
              </a:rPr>
              <a:t>категорична, часто спрощена, стандартна думка про соціальні групи чи про окремих індивідів як представників цих груп. </a:t>
            </a:r>
            <a:endParaRPr sz="2500">
              <a:solidFill>
                <a:srgbClr val="524082"/>
              </a:solidFill>
            </a:endParaRPr>
          </a:p>
        </p:txBody>
      </p:sp>
      <p:pic>
        <p:nvPicPr>
          <p:cNvPr id="204" name="Google Shape;20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527" y="545850"/>
            <a:ext cx="2744776" cy="38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8"/>
          <p:cNvSpPr txBox="1"/>
          <p:nvPr>
            <p:ph type="title"/>
          </p:nvPr>
        </p:nvSpPr>
        <p:spPr>
          <a:xfrm>
            <a:off x="1069200" y="-144975"/>
            <a:ext cx="7005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uk" sz="3000">
                <a:solidFill>
                  <a:srgbClr val="29023C"/>
                </a:solidFill>
              </a:rPr>
              <a:t>Наприклад, сім’я</a:t>
            </a:r>
            <a:endParaRPr b="1" sz="3000">
              <a:solidFill>
                <a:srgbClr val="29023C"/>
              </a:solidFill>
            </a:endParaRPr>
          </a:p>
        </p:txBody>
      </p:sp>
      <p:pic>
        <p:nvPicPr>
          <p:cNvPr id="210" name="Google Shape;2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833" y="788625"/>
            <a:ext cx="6028331" cy="430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7450" y="-373575"/>
            <a:ext cx="1568000" cy="15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1950" y="350467"/>
            <a:ext cx="1719132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6187" y="3896912"/>
            <a:ext cx="1567999" cy="156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7823" y="4539629"/>
            <a:ext cx="1986100" cy="6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9575" y="1970250"/>
            <a:ext cx="608250" cy="6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454" y="3563271"/>
            <a:ext cx="85937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800" y="2033525"/>
            <a:ext cx="2902723" cy="266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825" y="571675"/>
            <a:ext cx="3406177" cy="37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13" y="3113199"/>
            <a:ext cx="2438374" cy="187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9"/>
          <p:cNvSpPr txBox="1"/>
          <p:nvPr/>
        </p:nvSpPr>
        <p:spPr>
          <a:xfrm>
            <a:off x="3128813" y="2116225"/>
            <a:ext cx="20541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uk" sz="2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ефект:</a:t>
            </a:r>
            <a:endParaRPr sz="2200">
              <a:solidFill>
                <a:schemeClr val="accent5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uk" sz="2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привілеї та упередження</a:t>
            </a:r>
            <a:endParaRPr b="1" i="0" sz="2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uk" sz="2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мова ненависті</a:t>
            </a:r>
            <a:endParaRPr b="1" i="0" sz="2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9"/>
          <p:cNvSpPr txBox="1"/>
          <p:nvPr/>
        </p:nvSpPr>
        <p:spPr>
          <a:xfrm>
            <a:off x="6042775" y="1134025"/>
            <a:ext cx="2820000" cy="28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uk" sz="2600" u="none" cap="none" strike="noStrike">
                <a:solidFill>
                  <a:schemeClr val="lt1"/>
                </a:solidFill>
                <a:highlight>
                  <a:srgbClr val="29023C"/>
                </a:highlight>
                <a:latin typeface="Arial"/>
                <a:ea typeface="Arial"/>
                <a:cs typeface="Arial"/>
                <a:sym typeface="Arial"/>
              </a:rPr>
              <a:t>поведінка:</a:t>
            </a:r>
            <a:endParaRPr sz="2600">
              <a:solidFill>
                <a:schemeClr val="lt1"/>
              </a:solidFill>
              <a:highlight>
                <a:srgbClr val="29023C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highlight>
                <a:srgbClr val="29023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uk" sz="2600" u="none" cap="none" strike="noStrike">
                <a:solidFill>
                  <a:schemeClr val="lt1"/>
                </a:solidFill>
                <a:highlight>
                  <a:srgbClr val="29023C"/>
                </a:highlight>
                <a:latin typeface="Arial"/>
                <a:ea typeface="Arial"/>
                <a:cs typeface="Arial"/>
                <a:sym typeface="Arial"/>
              </a:rPr>
              <a:t>булінг</a:t>
            </a:r>
            <a:endParaRPr b="1" i="0" sz="2600" u="none" cap="none" strike="noStrike">
              <a:solidFill>
                <a:schemeClr val="lt1"/>
              </a:solidFill>
              <a:highlight>
                <a:srgbClr val="29023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uk" sz="2600" u="none" cap="none" strike="noStrike">
                <a:solidFill>
                  <a:schemeClr val="lt1"/>
                </a:solidFill>
                <a:highlight>
                  <a:srgbClr val="29023C"/>
                </a:highlight>
                <a:latin typeface="Arial"/>
                <a:ea typeface="Arial"/>
                <a:cs typeface="Arial"/>
                <a:sym typeface="Arial"/>
              </a:rPr>
              <a:t>дискримінація</a:t>
            </a:r>
            <a:endParaRPr b="1" i="0" sz="2600" u="none" cap="none" strike="noStrike">
              <a:solidFill>
                <a:schemeClr val="lt1"/>
              </a:solidFill>
              <a:highlight>
                <a:srgbClr val="29023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uk" sz="2600">
                <a:solidFill>
                  <a:schemeClr val="lt1"/>
                </a:solidFill>
                <a:highlight>
                  <a:srgbClr val="29023C"/>
                </a:highlight>
              </a:rPr>
              <a:t>гендерно зумовлене </a:t>
            </a:r>
            <a:r>
              <a:rPr b="1" i="0" lang="uk" sz="2600" u="none" cap="none" strike="noStrike">
                <a:solidFill>
                  <a:schemeClr val="lt1"/>
                </a:solidFill>
                <a:highlight>
                  <a:srgbClr val="29023C"/>
                </a:highlight>
                <a:latin typeface="Arial"/>
                <a:ea typeface="Arial"/>
                <a:cs typeface="Arial"/>
                <a:sym typeface="Arial"/>
              </a:rPr>
              <a:t>насильство</a:t>
            </a:r>
            <a:endParaRPr b="1" i="0" sz="2600" u="none" cap="none" strike="noStrike">
              <a:solidFill>
                <a:schemeClr val="lt1"/>
              </a:solidFill>
              <a:highlight>
                <a:srgbClr val="29023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9"/>
          <p:cNvSpPr txBox="1"/>
          <p:nvPr/>
        </p:nvSpPr>
        <p:spPr>
          <a:xfrm>
            <a:off x="398703" y="3396188"/>
            <a:ext cx="1695600" cy="13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" sz="2000" u="none" cap="none" strike="noStrike">
                <a:solidFill>
                  <a:srgbClr val="29023C"/>
                </a:solidFill>
                <a:latin typeface="Arial"/>
                <a:ea typeface="Arial"/>
                <a:cs typeface="Arial"/>
                <a:sym typeface="Arial"/>
              </a:rPr>
              <a:t>думки:</a:t>
            </a:r>
            <a:endParaRPr b="0" i="0" sz="2000" u="none" cap="none" strike="noStrike">
              <a:solidFill>
                <a:srgbClr val="2902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902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" sz="2000" u="none" cap="none" strike="noStrike">
                <a:solidFill>
                  <a:srgbClr val="29023C"/>
                </a:solidFill>
                <a:latin typeface="Arial"/>
                <a:ea typeface="Arial"/>
                <a:cs typeface="Arial"/>
                <a:sym typeface="Arial"/>
              </a:rPr>
              <a:t>стереотипи</a:t>
            </a:r>
            <a:endParaRPr b="1" i="0" sz="2000" u="none" cap="none" strike="noStrike">
              <a:solidFill>
                <a:srgbClr val="290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9"/>
          <p:cNvSpPr txBox="1"/>
          <p:nvPr/>
        </p:nvSpPr>
        <p:spPr>
          <a:xfrm>
            <a:off x="353650" y="260425"/>
            <a:ext cx="50763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uk" sz="2800">
                <a:solidFill>
                  <a:srgbClr val="29023C"/>
                </a:solidFill>
                <a:latin typeface="Montserrat"/>
                <a:ea typeface="Montserrat"/>
                <a:cs typeface="Montserrat"/>
                <a:sym typeface="Montserrat"/>
              </a:rPr>
              <a:t>ЗВІДКИ БЕРЕТЬСЯ</a:t>
            </a:r>
            <a:endParaRPr b="1" sz="2800">
              <a:solidFill>
                <a:srgbClr val="2902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uk" sz="2800">
                <a:solidFill>
                  <a:srgbClr val="29023C"/>
                </a:solidFill>
                <a:latin typeface="Montserrat"/>
                <a:ea typeface="Montserrat"/>
                <a:cs typeface="Montserrat"/>
                <a:sym typeface="Montserrat"/>
              </a:rPr>
              <a:t>НЕРІВНІСТЬ У СУСПІЛЬСТВІ?</a:t>
            </a:r>
            <a:endParaRPr b="1" i="0" sz="2800" u="none" cap="none" strike="noStrike">
              <a:solidFill>
                <a:srgbClr val="2902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0"/>
          <p:cNvSpPr txBox="1"/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9023C"/>
                </a:solidFill>
              </a:rPr>
              <a:t>ПРАВА, ЯКІ Є (НЕ) В УСІХ</a:t>
            </a:r>
            <a:endParaRPr b="1" sz="3000">
              <a:solidFill>
                <a:srgbClr val="29023C"/>
              </a:solidFill>
            </a:endParaRPr>
          </a:p>
        </p:txBody>
      </p:sp>
      <p:sp>
        <p:nvSpPr>
          <p:cNvPr id="233" name="Google Shape;233;p50"/>
          <p:cNvSpPr txBox="1"/>
          <p:nvPr>
            <p:ph idx="1" type="body"/>
          </p:nvPr>
        </p:nvSpPr>
        <p:spPr>
          <a:xfrm>
            <a:off x="533400" y="891900"/>
            <a:ext cx="8229600" cy="410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524082"/>
              </a:buClr>
              <a:buSzPts val="2500"/>
              <a:buFont typeface="Arial"/>
              <a:buChar char="●"/>
            </a:pPr>
            <a:r>
              <a:rPr lang="uk" sz="2500">
                <a:solidFill>
                  <a:srgbClr val="524082"/>
                </a:solidFill>
              </a:rPr>
              <a:t>Належне розслідування злочинів на грунті ненависті</a:t>
            </a:r>
            <a:endParaRPr sz="2500">
              <a:solidFill>
                <a:srgbClr val="52408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524082"/>
              </a:buClr>
              <a:buSzPts val="2500"/>
              <a:buFont typeface="Arial"/>
              <a:buChar char="●"/>
            </a:pPr>
            <a:r>
              <a:rPr lang="uk" sz="2500">
                <a:solidFill>
                  <a:srgbClr val="524082"/>
                </a:solidFill>
              </a:rPr>
              <a:t>Належний захист від дискримінації</a:t>
            </a:r>
            <a:endParaRPr sz="2500">
              <a:solidFill>
                <a:srgbClr val="52408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524082"/>
              </a:buClr>
              <a:buSzPts val="2500"/>
              <a:buFont typeface="Arial"/>
              <a:buChar char="●"/>
            </a:pPr>
            <a:r>
              <a:rPr lang="uk" sz="2500">
                <a:solidFill>
                  <a:srgbClr val="524082"/>
                </a:solidFill>
              </a:rPr>
              <a:t>Доступ до інституту шлюбу, що призводить до проблем у сферах:</a:t>
            </a:r>
            <a:endParaRPr sz="2500">
              <a:solidFill>
                <a:srgbClr val="52408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524082"/>
                </a:solidFill>
              </a:rPr>
              <a:t>	життя та здоров’я,</a:t>
            </a:r>
            <a:endParaRPr sz="2500">
              <a:solidFill>
                <a:srgbClr val="52408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524082"/>
                </a:solidFill>
              </a:rPr>
              <a:t>	наслідування майна,</a:t>
            </a:r>
            <a:endParaRPr sz="2500">
              <a:solidFill>
                <a:srgbClr val="52408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524082"/>
                </a:solidFill>
              </a:rPr>
              <a:t>	пентенциарної системи,</a:t>
            </a:r>
            <a:endParaRPr sz="2500">
              <a:solidFill>
                <a:srgbClr val="52408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524082"/>
                </a:solidFill>
              </a:rPr>
              <a:t>	виховання дітей</a:t>
            </a:r>
            <a:endParaRPr sz="2500">
              <a:solidFill>
                <a:srgbClr val="524082"/>
              </a:solidFill>
            </a:endParaRPr>
          </a:p>
        </p:txBody>
      </p:sp>
      <p:pic>
        <p:nvPicPr>
          <p:cNvPr id="234" name="Google Shape;23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">
            <a:off x="6343711" y="3175456"/>
            <a:ext cx="2031454" cy="165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25" y="4024838"/>
            <a:ext cx="391875" cy="33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25" y="4445857"/>
            <a:ext cx="391875" cy="33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25" y="3603819"/>
            <a:ext cx="391875" cy="33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25" y="3182800"/>
            <a:ext cx="391875" cy="33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1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-77074" y="-616400"/>
            <a:ext cx="9327923" cy="6217101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4" name="Google Shape;244;p51"/>
          <p:cNvSpPr txBox="1"/>
          <p:nvPr/>
        </p:nvSpPr>
        <p:spPr>
          <a:xfrm>
            <a:off x="1038750" y="-48450"/>
            <a:ext cx="70665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uk" sz="3000">
                <a:solidFill>
                  <a:srgbClr val="29023C"/>
                </a:solidFill>
                <a:latin typeface="Montserrat"/>
                <a:ea typeface="Montserrat"/>
                <a:cs typeface="Montserrat"/>
                <a:sym typeface="Montserrat"/>
              </a:rPr>
              <a:t>ЯК ЗАЛУЧАТИ ЛГБТК+?</a:t>
            </a:r>
            <a:endParaRPr b="1" i="0" sz="3000" u="none" cap="none" strike="noStrike">
              <a:solidFill>
                <a:srgbClr val="2902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51"/>
          <p:cNvSpPr txBox="1"/>
          <p:nvPr/>
        </p:nvSpPr>
        <p:spPr>
          <a:xfrm>
            <a:off x="545225" y="956800"/>
            <a:ext cx="17658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НІ!</a:t>
            </a:r>
            <a:r>
              <a:rPr lang="uk" sz="2000">
                <a:solidFill>
                  <a:srgbClr val="524082"/>
                </a:solidFill>
              </a:rPr>
              <a:t> МОВА НЕНАВИСТІ</a:t>
            </a:r>
            <a:endParaRPr sz="2000">
              <a:solidFill>
                <a:srgbClr val="524082"/>
              </a:solidFill>
            </a:endParaRPr>
          </a:p>
        </p:txBody>
      </p:sp>
      <p:sp>
        <p:nvSpPr>
          <p:cNvPr id="246" name="Google Shape;246;p51"/>
          <p:cNvSpPr txBox="1"/>
          <p:nvPr/>
        </p:nvSpPr>
        <p:spPr>
          <a:xfrm>
            <a:off x="773825" y="2099800"/>
            <a:ext cx="19386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НІ!</a:t>
            </a:r>
            <a:r>
              <a:rPr lang="uk" sz="2000">
                <a:solidFill>
                  <a:srgbClr val="524082"/>
                </a:solidFill>
              </a:rPr>
              <a:t> ГОМОФОБНІ “ЖАРТИ”</a:t>
            </a:r>
            <a:endParaRPr sz="2000">
              <a:solidFill>
                <a:srgbClr val="524082"/>
              </a:solidFill>
            </a:endParaRPr>
          </a:p>
        </p:txBody>
      </p:sp>
      <p:sp>
        <p:nvSpPr>
          <p:cNvPr id="247" name="Google Shape;247;p51"/>
          <p:cNvSpPr txBox="1"/>
          <p:nvPr/>
        </p:nvSpPr>
        <p:spPr>
          <a:xfrm>
            <a:off x="3364625" y="880600"/>
            <a:ext cx="17658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ТАК!</a:t>
            </a:r>
            <a:r>
              <a:rPr lang="uk" sz="2000">
                <a:solidFill>
                  <a:srgbClr val="524082"/>
                </a:solidFill>
              </a:rPr>
              <a:t> ЗАЯВИТИ ДРУЖНІСТЬ</a:t>
            </a:r>
            <a:endParaRPr sz="2000">
              <a:solidFill>
                <a:srgbClr val="524082"/>
              </a:solidFill>
            </a:endParaRPr>
          </a:p>
        </p:txBody>
      </p:sp>
      <p:sp>
        <p:nvSpPr>
          <p:cNvPr id="248" name="Google Shape;248;p51"/>
          <p:cNvSpPr txBox="1"/>
          <p:nvPr/>
        </p:nvSpPr>
        <p:spPr>
          <a:xfrm>
            <a:off x="3517025" y="2404600"/>
            <a:ext cx="23658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ТАК!</a:t>
            </a:r>
            <a:r>
              <a:rPr lang="uk" sz="2000">
                <a:solidFill>
                  <a:srgbClr val="524082"/>
                </a:solidFill>
              </a:rPr>
              <a:t> РОБИТИ ПРОСВІТНИЦЬКІ ЗАХОДИ</a:t>
            </a:r>
            <a:endParaRPr sz="2000">
              <a:solidFill>
                <a:srgbClr val="524082"/>
              </a:solidFill>
            </a:endParaRPr>
          </a:p>
        </p:txBody>
      </p:sp>
      <p:sp>
        <p:nvSpPr>
          <p:cNvPr id="249" name="Google Shape;249;p51"/>
          <p:cNvSpPr txBox="1"/>
          <p:nvPr/>
        </p:nvSpPr>
        <p:spPr>
          <a:xfrm>
            <a:off x="6134275" y="3395200"/>
            <a:ext cx="22728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ТАК!</a:t>
            </a:r>
            <a:r>
              <a:rPr lang="uk" sz="2000">
                <a:solidFill>
                  <a:srgbClr val="524082"/>
                </a:solidFill>
              </a:rPr>
              <a:t> ПРОАКТИВНО</a:t>
            </a:r>
            <a:endParaRPr sz="2000">
              <a:solidFill>
                <a:srgbClr val="524082"/>
              </a:solidFill>
            </a:endParaRPr>
          </a:p>
        </p:txBody>
      </p:sp>
      <p:sp>
        <p:nvSpPr>
          <p:cNvPr id="250" name="Google Shape;250;p51"/>
          <p:cNvSpPr txBox="1"/>
          <p:nvPr/>
        </p:nvSpPr>
        <p:spPr>
          <a:xfrm>
            <a:off x="1510675" y="3242800"/>
            <a:ext cx="23658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ТАК!</a:t>
            </a:r>
            <a:r>
              <a:rPr lang="uk" sz="2000">
                <a:solidFill>
                  <a:srgbClr val="524082"/>
                </a:solidFill>
              </a:rPr>
              <a:t> ВРАХОВУВАТИ ДОСВІД ЛГБТК+</a:t>
            </a:r>
            <a:endParaRPr sz="2000">
              <a:solidFill>
                <a:srgbClr val="524082"/>
              </a:solidFill>
            </a:endParaRPr>
          </a:p>
        </p:txBody>
      </p:sp>
      <p:sp>
        <p:nvSpPr>
          <p:cNvPr id="251" name="Google Shape;251;p51"/>
          <p:cNvSpPr txBox="1"/>
          <p:nvPr/>
        </p:nvSpPr>
        <p:spPr>
          <a:xfrm>
            <a:off x="3467275" y="4309600"/>
            <a:ext cx="24252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ТАК!</a:t>
            </a:r>
            <a:r>
              <a:rPr lang="uk" sz="2000">
                <a:solidFill>
                  <a:srgbClr val="524082"/>
                </a:solidFill>
              </a:rPr>
              <a:t> ПРАВИЛА ВЗАЄМОПОВАГИ</a:t>
            </a:r>
            <a:endParaRPr sz="2000">
              <a:solidFill>
                <a:srgbClr val="524082"/>
              </a:solidFill>
            </a:endParaRPr>
          </a:p>
        </p:txBody>
      </p:sp>
      <p:sp>
        <p:nvSpPr>
          <p:cNvPr id="252" name="Google Shape;252;p51"/>
          <p:cNvSpPr txBox="1"/>
          <p:nvPr/>
        </p:nvSpPr>
        <p:spPr>
          <a:xfrm>
            <a:off x="5574425" y="652000"/>
            <a:ext cx="22728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ТАК!</a:t>
            </a:r>
            <a:r>
              <a:rPr lang="uk" sz="2000">
                <a:solidFill>
                  <a:srgbClr val="524082"/>
                </a:solidFill>
              </a:rPr>
              <a:t> ПСИХОЛОГІЧНА ПІДТРИМКА</a:t>
            </a:r>
            <a:endParaRPr sz="2000">
              <a:solidFill>
                <a:srgbClr val="524082"/>
              </a:solidFill>
            </a:endParaRPr>
          </a:p>
        </p:txBody>
      </p:sp>
      <p:sp>
        <p:nvSpPr>
          <p:cNvPr id="253" name="Google Shape;253;p51"/>
          <p:cNvSpPr txBox="1"/>
          <p:nvPr/>
        </p:nvSpPr>
        <p:spPr>
          <a:xfrm>
            <a:off x="6350800" y="2023600"/>
            <a:ext cx="28944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524082"/>
                </a:solidFill>
              </a:rPr>
              <a:t>ТАК!</a:t>
            </a:r>
            <a:r>
              <a:rPr lang="uk" sz="2000">
                <a:solidFill>
                  <a:srgbClr val="524082"/>
                </a:solidFill>
              </a:rPr>
              <a:t> СПІВПРАЦЯ З ЕКСПЕРТНИМИ НГО</a:t>
            </a:r>
            <a:endParaRPr sz="2000">
              <a:solidFill>
                <a:srgbClr val="524082"/>
              </a:solidFill>
            </a:endParaRPr>
          </a:p>
        </p:txBody>
      </p:sp>
      <p:pic>
        <p:nvPicPr>
          <p:cNvPr id="254" name="Google Shape;25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25" y="3933237"/>
            <a:ext cx="1062450" cy="157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6740" y="248850"/>
            <a:ext cx="1305500" cy="102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/>
          <p:nvPr>
            <p:ph idx="4294967295" type="title"/>
          </p:nvPr>
        </p:nvSpPr>
        <p:spPr>
          <a:xfrm>
            <a:off x="786425" y="2016028"/>
            <a:ext cx="8229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500">
                <a:solidFill>
                  <a:schemeClr val="accent2"/>
                </a:solidFill>
              </a:rPr>
              <a:t>ВАШІ ПИТАННЯ ТА КОМЕНТАРІ</a:t>
            </a:r>
            <a:endParaRPr b="1" sz="3500">
              <a:solidFill>
                <a:schemeClr val="accent2"/>
              </a:solidFill>
            </a:endParaRPr>
          </a:p>
        </p:txBody>
      </p:sp>
      <p:pic>
        <p:nvPicPr>
          <p:cNvPr id="261" name="Google Shape;261;p52"/>
          <p:cNvPicPr preferRelativeResize="0"/>
          <p:nvPr/>
        </p:nvPicPr>
        <p:blipFill rotWithShape="1">
          <a:blip r:embed="rId3">
            <a:alphaModFix/>
          </a:blip>
          <a:srcRect b="36852" l="0" r="0" t="31312"/>
          <a:stretch/>
        </p:blipFill>
        <p:spPr>
          <a:xfrm>
            <a:off x="5379425" y="3442000"/>
            <a:ext cx="3636601" cy="163747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2"/>
          <p:cNvSpPr txBox="1"/>
          <p:nvPr/>
        </p:nvSpPr>
        <p:spPr>
          <a:xfrm>
            <a:off x="484475" y="3326875"/>
            <a:ext cx="4022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lt1"/>
                </a:solidFill>
              </a:rPr>
              <a:t>Sharyhina Anna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lt1"/>
                </a:solidFill>
              </a:rPr>
              <a:t>sharyhina@sphere.org.ua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lt1"/>
                </a:solidFill>
              </a:rPr>
              <a:t>sphere.org.ua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263" name="Google Shape;263;p52"/>
          <p:cNvSpPr txBox="1"/>
          <p:nvPr/>
        </p:nvSpPr>
        <p:spPr>
          <a:xfrm>
            <a:off x="5970875" y="736075"/>
            <a:ext cx="265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lt1"/>
                </a:solidFill>
              </a:rPr>
              <a:t>Шаригіна Анна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here">
  <a:themeElements>
    <a:clrScheme name="Simple Light">
      <a:dk1>
        <a:srgbClr val="28163A"/>
      </a:dk1>
      <a:lt1>
        <a:srgbClr val="FFFFFF"/>
      </a:lt1>
      <a:dk2>
        <a:srgbClr val="6B6B6B"/>
      </a:dk2>
      <a:lt2>
        <a:srgbClr val="E7E7E7"/>
      </a:lt2>
      <a:accent1>
        <a:srgbClr val="FA7A7A"/>
      </a:accent1>
      <a:accent2>
        <a:srgbClr val="F6F69E"/>
      </a:accent2>
      <a:accent3>
        <a:srgbClr val="F0EDF7"/>
      </a:accent3>
      <a:accent4>
        <a:srgbClr val="0E1F29"/>
      </a:accent4>
      <a:accent5>
        <a:srgbClr val="9E71A5"/>
      </a:accent5>
      <a:accent6>
        <a:srgbClr val="1A1A1A"/>
      </a:accent6>
      <a:hlink>
        <a:srgbClr val="F0EDF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