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57" r:id="rId4"/>
    <p:sldId id="267" r:id="rId5"/>
    <p:sldId id="268" r:id="rId6"/>
    <p:sldId id="270" r:id="rId7"/>
    <p:sldId id="271" r:id="rId8"/>
    <p:sldId id="272" r:id="rId9"/>
    <p:sldId id="273" r:id="rId10"/>
    <p:sldId id="27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992" userDrawn="1">
          <p15:clr>
            <a:srgbClr val="A4A3A4"/>
          </p15:clr>
        </p15:guide>
        <p15:guide id="4" pos="1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4"/>
    <p:restoredTop sz="94671"/>
  </p:normalViewPr>
  <p:slideViewPr>
    <p:cSldViewPr snapToGrid="0" snapToObjects="1" showGuides="1">
      <p:cViewPr varScale="1">
        <p:scale>
          <a:sx n="82" d="100"/>
          <a:sy n="82" d="100"/>
        </p:scale>
        <p:origin x="730" y="58"/>
      </p:cViewPr>
      <p:guideLst>
        <p:guide orient="horz" pos="2160"/>
        <p:guide pos="3840"/>
        <p:guide pos="6992"/>
        <p:guide pos="1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CE753-3E4C-494C-B713-ECBBD7640DB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8F0A9-1DDE-6944-A8A4-249C1849DD5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2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E60E-C462-4F41-8989-D7E774556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50400-A2DE-EC46-A309-6E46C9E7E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A3415-1C49-9641-928B-D6E5FC42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C4ED7-83F6-9945-BB56-DF755228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FECC4-A2CA-D946-A18A-AB43DF9A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4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1BA7-ED89-1847-B20E-08A6CC39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BBADD-484B-E84A-A9EE-657FF07BA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1EDAE-8552-4E43-BF6F-BED5A8D3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C21F3-1D9D-8443-9C6E-3CD76241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455C-ACBF-BF48-BA20-3D166E05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C1AF7-E14A-AE44-A3E5-AED08991D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30473-5189-9A42-8E22-7AFE848D2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CDBD4-1916-C047-A8F7-6BB3E016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D6A1-05B9-B249-B550-F38C2430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BFD0-9580-F64A-B4AB-D7B1AEEC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E7E7-E025-2542-A017-82C93683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90ED5-A72C-7045-A016-B25C3AD9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6CE47-4B72-6D4A-91A6-D5AE07E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4449F-9B98-C24A-B155-E8B4C354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736F5-C9EA-2B43-B121-BFDE94E2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1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37CC-0F02-7C48-9F18-191B2D2E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2B18B-A7AD-3845-B2EF-BB303AE39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BD3DF-6B44-8F40-ABC5-306B6E9B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AEDD4-B5A6-5040-84CA-16E536A6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C8F87-7A52-594F-9008-91DF05F5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E603-C350-F64A-8E80-62309E5B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F61B6-7882-DC49-873B-411CF6294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9C591-1AA8-B041-99B8-9715782DD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2C083-DA27-D745-BB81-E59760C7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77FDE-6636-F04F-8CCA-DBAF202E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17225-21DF-FF40-8B9B-CB449F14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6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02A0-D210-3145-94B1-E180E9D5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4AAF0-AB0E-9246-9D06-B098B6980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FDD49-616C-8548-A3A7-FF4D0AC4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83C7E-7E14-1A49-8D37-C7DD5C316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2D32A-6BDF-CC43-903B-AFCC9614D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9A8C0D-C2F3-8844-811F-6ED74D9C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373186-5763-044E-8FC8-23332CDD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5CCE3-2096-854C-9501-738787DF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43C9-6D0D-A242-861B-9CAF771D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66BBD-85CE-A344-B575-A76FBF31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0697E-2033-4247-8676-59A9158D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F1925-D6F3-364A-B3CA-3F8B3946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86980-49C8-E348-9AE2-EB15E0E0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180DD-2F90-9E48-9107-80F5E1A2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5AB43-4A78-9D4F-B101-D2177748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425A-9AC7-2E45-AA76-0E6F4E20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1B442-8F5C-E94E-958C-E51E7BF85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16985-2204-E846-880A-58F19802E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EE7F6-0029-C240-A6C0-69430BD0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524A1-2E2C-3540-8396-F5715577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448DD-A804-DC47-BD2D-A3B08BEC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0F75-51B2-454C-A039-F6E5DC51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9F8034-8A4A-9842-832E-99819AA87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6EC8D-9E3F-6948-B747-C24C6F5AA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F819-D1CF-EB49-A9D5-6F2E3259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FB84D-9212-9A43-BDFA-400406DC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517CF-70ED-F14D-A414-A1E394E6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6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F5877B-3A6E-6342-889D-1CB18DEE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7C7D6-6152-2349-9B29-767E9C55E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15D1-0242-A94C-B1FF-4229BC95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30232-750C-DB44-BAF1-AB717BBE5C6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D9B4-D78D-8240-98BF-3D90F3F75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448DA-37F2-4944-B9AA-F47219EC2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6113-6713-0148-BAC4-55F28343A0F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B09B0-2470-3D49-9BC5-EB62A438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291"/>
            <a:ext cx="10515600" cy="106368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Avenir Next Cyr" panose="020B0503020202020204" pitchFamily="34" charset="-52"/>
              </a:rPr>
              <a:t>НАШІ ПЕРЕМОЖЦІ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833F8-412A-2BC0-8838-7C7C82D3C589}"/>
              </a:ext>
            </a:extLst>
          </p:cNvPr>
          <p:cNvSpPr txBox="1"/>
          <p:nvPr/>
        </p:nvSpPr>
        <p:spPr>
          <a:xfrm>
            <a:off x="5311306" y="1490007"/>
            <a:ext cx="626798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Avenir Next Cyr Medium"/>
              </a:rPr>
              <a:t>ГО «Обласна ветеранська спілка учасників АТО Рівненщини»</a:t>
            </a:r>
            <a:endParaRPr lang="uk-UA" sz="3600" b="0" i="0" dirty="0">
              <a:effectLst/>
              <a:latin typeface="Avenir Next Cyr Medium"/>
            </a:endParaRPr>
          </a:p>
          <a:p>
            <a:endParaRPr lang="uk-UA" dirty="0">
              <a:latin typeface="Avenir Next Cyr Medium"/>
            </a:endParaRPr>
          </a:p>
          <a:p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перший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мобільний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додаток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,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який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допомагає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отримати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безкоштовну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спортивну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реабілітацію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ветеранам та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військовослужбовцям</a:t>
            </a:r>
            <a:endParaRPr lang="uk-UA" sz="2400" dirty="0">
              <a:latin typeface="Avenir Next Cyr Medium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0036B1-7A12-81D9-92DB-C60C12AD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79" y="1063690"/>
            <a:ext cx="3939851" cy="5253134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85413"/>
            <a:ext cx="1817224" cy="20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197DC4-2CCE-093B-01B8-A9573C43C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8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ternative Process 8">
            <a:extLst>
              <a:ext uri="{FF2B5EF4-FFF2-40B4-BE49-F238E27FC236}">
                <a16:creationId xmlns:a16="http://schemas.microsoft.com/office/drawing/2014/main" id="{AAB62401-054D-F649-809E-E3E531199D15}"/>
              </a:ext>
            </a:extLst>
          </p:cNvPr>
          <p:cNvSpPr/>
          <p:nvPr/>
        </p:nvSpPr>
        <p:spPr>
          <a:xfrm>
            <a:off x="3684644" y="1698906"/>
            <a:ext cx="507534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ФІНАНСУВАННЯ БІЗНЕСУ ВЕТЕРАНІВ ТА РОДИН ЗАГИБЛИХ (до </a:t>
            </a:r>
            <a:r>
              <a:rPr lang="en-US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3</a:t>
            </a:r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млн грн)</a:t>
            </a:r>
          </a:p>
        </p:txBody>
      </p:sp>
      <p:sp>
        <p:nvSpPr>
          <p:cNvPr id="11" name="Alternative Process 10">
            <a:extLst>
              <a:ext uri="{FF2B5EF4-FFF2-40B4-BE49-F238E27FC236}">
                <a16:creationId xmlns:a16="http://schemas.microsoft.com/office/drawing/2014/main" id="{DA82715A-3131-7041-BEE6-78D2EEF10953}"/>
              </a:ext>
            </a:extLst>
          </p:cNvPr>
          <p:cNvSpPr/>
          <p:nvPr/>
        </p:nvSpPr>
        <p:spPr>
          <a:xfrm>
            <a:off x="3728187" y="3083862"/>
            <a:ext cx="507534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МІКРОФІНАНСУВАННЯ БІЗНЕСУ ВЕТЕРАНІВ ТА ЧЛЕНІВ ЇХНІХ РОДИН </a:t>
            </a:r>
            <a:r>
              <a:rPr lang="en-US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</a:t>
            </a:r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до 20 тисяч грн</a:t>
            </a:r>
            <a:r>
              <a:rPr lang="en-US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)</a:t>
            </a:r>
            <a:endParaRPr lang="uk-UA" sz="1400" b="1" dirty="0">
              <a:solidFill>
                <a:srgbClr val="4B4B4B"/>
              </a:solidFill>
              <a:latin typeface="Avenir Next Cyr Medium" panose="020B0503020202020204" pitchFamily="34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BDF4FE-5B42-8D4C-9891-568FA2FF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F75225-222E-DE49-A3A3-F2F81859E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847" y="1798189"/>
            <a:ext cx="751531" cy="751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BD91E5-4566-FC40-A051-1C71DB5B4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993" y="3212027"/>
            <a:ext cx="735330" cy="7353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BB894C-E058-CD44-9E66-D2C5DA0DE8B2}"/>
              </a:ext>
            </a:extLst>
          </p:cNvPr>
          <p:cNvSpPr txBox="1"/>
          <p:nvPr/>
        </p:nvSpPr>
        <p:spPr>
          <a:xfrm>
            <a:off x="-255102" y="529353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lvl="1" algn="ctr"/>
            <a:r>
              <a:rPr lang="uk-UA" sz="28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ПРОГРАМИ ФІНАНСУВАННЯ </a:t>
            </a:r>
          </a:p>
          <a:p>
            <a:pPr marL="808038" lvl="1" algn="ctr"/>
            <a:r>
              <a:rPr lang="uk-UA" sz="28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УКРАЇНСЬКОГО ВЕТЕРАНСЬКОГО ФОНДУ </a:t>
            </a:r>
          </a:p>
        </p:txBody>
      </p:sp>
      <p:sp>
        <p:nvSpPr>
          <p:cNvPr id="2" name="Alternative Process 10">
            <a:extLst>
              <a:ext uri="{FF2B5EF4-FFF2-40B4-BE49-F238E27FC236}">
                <a16:creationId xmlns:a16="http://schemas.microsoft.com/office/drawing/2014/main" id="{CDC7D8F1-5096-D4C3-D911-F4F8EF410EDF}"/>
              </a:ext>
            </a:extLst>
          </p:cNvPr>
          <p:cNvSpPr/>
          <p:nvPr/>
        </p:nvSpPr>
        <p:spPr>
          <a:xfrm>
            <a:off x="3728187" y="4510381"/>
            <a:ext cx="507534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ФІНАНСУВАННЯ ГРОМАДСЬКИХ ОРГАНІЗАЦІЙ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AF7C628-6F33-AD9C-6586-108B6E030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847" y="4591678"/>
            <a:ext cx="774476" cy="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4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ernative Process 7">
            <a:extLst>
              <a:ext uri="{FF2B5EF4-FFF2-40B4-BE49-F238E27FC236}">
                <a16:creationId xmlns:a16="http://schemas.microsoft.com/office/drawing/2014/main" id="{6B643065-F4ED-074D-90F2-399D235F27C4}"/>
              </a:ext>
            </a:extLst>
          </p:cNvPr>
          <p:cNvSpPr/>
          <p:nvPr/>
        </p:nvSpPr>
        <p:spPr>
          <a:xfrm>
            <a:off x="96819" y="1616200"/>
            <a:ext cx="3302597" cy="2488872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8038" lvl="1"/>
            <a:r>
              <a:rPr lang="uk-UA" b="1" dirty="0">
                <a:latin typeface="Avenir Next Cyr" panose="020B0503020202020204" pitchFamily="34" charset="77"/>
              </a:rPr>
              <a:t> </a:t>
            </a:r>
          </a:p>
          <a:p>
            <a:pPr marL="808038" lvl="1"/>
            <a:r>
              <a:rPr lang="uk-UA" b="1" dirty="0">
                <a:latin typeface="Avenir Next Cyr" panose="020B0503020202020204" pitchFamily="34" charset="77"/>
              </a:rPr>
              <a:t>ПРОГРАМИ</a:t>
            </a:r>
          </a:p>
          <a:p>
            <a:pPr marL="808038" lvl="1"/>
            <a:endParaRPr lang="uk-UA" b="1" dirty="0">
              <a:latin typeface="Avenir Next Cyr" panose="020B0503020202020204" pitchFamily="34" charset="77"/>
            </a:endParaRPr>
          </a:p>
          <a:p>
            <a:pPr marL="808038"/>
            <a:r>
              <a:rPr lang="uk-UA" b="1" dirty="0">
                <a:latin typeface="Avenir Next Cyr Heavy" panose="020B0503020202020204" pitchFamily="34" charset="77"/>
              </a:rPr>
              <a:t>Понад 100</a:t>
            </a:r>
            <a:r>
              <a:rPr lang="uk-UA" b="1" dirty="0">
                <a:latin typeface="Avenir Next Cyr Medium" panose="020B0503020202020204" pitchFamily="34" charset="77"/>
              </a:rPr>
              <a:t> ПЕРЕМОЖЦІВ</a:t>
            </a:r>
            <a:endParaRPr lang="en-US" b="1" dirty="0">
              <a:latin typeface="Avenir Next Cyr" panose="020B0503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1DEB0-B00A-3447-80EA-4BBCAFA09BDC}"/>
              </a:ext>
            </a:extLst>
          </p:cNvPr>
          <p:cNvSpPr txBox="1"/>
          <p:nvPr/>
        </p:nvSpPr>
        <p:spPr>
          <a:xfrm>
            <a:off x="0" y="401547"/>
            <a:ext cx="352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2023 рік</a:t>
            </a:r>
          </a:p>
          <a:p>
            <a:pPr algn="ctr"/>
            <a:r>
              <a:rPr lang="uk-UA" sz="2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Програми і конкурси</a:t>
            </a:r>
          </a:p>
        </p:txBody>
      </p:sp>
      <p:sp>
        <p:nvSpPr>
          <p:cNvPr id="9" name="Alternative Process 8">
            <a:extLst>
              <a:ext uri="{FF2B5EF4-FFF2-40B4-BE49-F238E27FC236}">
                <a16:creationId xmlns:a16="http://schemas.microsoft.com/office/drawing/2014/main" id="{AAB62401-054D-F649-809E-E3E531199D15}"/>
              </a:ext>
            </a:extLst>
          </p:cNvPr>
          <p:cNvSpPr/>
          <p:nvPr/>
        </p:nvSpPr>
        <p:spPr>
          <a:xfrm>
            <a:off x="3720634" y="3176466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ВАРТО: підтримка ветеранського бізнесу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(для ФОП різної економічної діяльності, зокрема ресторанного бізнесу, видавничої справи,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проєкти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аграрної сфери тощо)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BDF4FE-5B42-8D4C-9891-568FA2FF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EAD97D-7A0A-1941-8777-862DAAAB4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29" y="3287597"/>
            <a:ext cx="753856" cy="75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7453DC-CF47-7249-97CD-B00420F24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96" y="2521385"/>
            <a:ext cx="764614" cy="764614"/>
          </a:xfrm>
          <a:prstGeom prst="rect">
            <a:avLst/>
          </a:prstGeom>
        </p:spPr>
      </p:pic>
      <p:sp>
        <p:nvSpPr>
          <p:cNvPr id="6" name="Alternative Process 13">
            <a:extLst>
              <a:ext uri="{FF2B5EF4-FFF2-40B4-BE49-F238E27FC236}">
                <a16:creationId xmlns:a16="http://schemas.microsoft.com/office/drawing/2014/main" id="{00C1F3A3-E057-5EA9-5316-89D288CE1E86}"/>
              </a:ext>
            </a:extLst>
          </p:cNvPr>
          <p:cNvSpPr/>
          <p:nvPr/>
        </p:nvSpPr>
        <p:spPr>
          <a:xfrm>
            <a:off x="3720633" y="4402249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ВАРТО: ЗОЛОТІ РУКИ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(Підприємництво у виробничих спеціальностях, їх підсилення і перекваліфікація)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A5FBC4CB-2C92-67AD-CC10-10A2489D5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829" y="4526098"/>
            <a:ext cx="786130" cy="786130"/>
          </a:xfrm>
          <a:prstGeom prst="rect">
            <a:avLst/>
          </a:prstGeom>
        </p:spPr>
      </p:pic>
      <p:sp>
        <p:nvSpPr>
          <p:cNvPr id="10" name="Alternative Process 16">
            <a:extLst>
              <a:ext uri="{FF2B5EF4-FFF2-40B4-BE49-F238E27FC236}">
                <a16:creationId xmlns:a16="http://schemas.microsoft.com/office/drawing/2014/main" id="{BE1F978C-45E1-D2A4-AE0F-47E32306A58A}"/>
              </a:ext>
            </a:extLst>
          </p:cNvPr>
          <p:cNvSpPr/>
          <p:nvPr/>
        </p:nvSpPr>
        <p:spPr>
          <a:xfrm>
            <a:off x="3720634" y="720955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ВАРТО РОБИТИ СВОЄ (спільно з МХП-Громаді)</a:t>
            </a:r>
            <a:endParaRPr lang="uk-UA" sz="1400" dirty="0">
              <a:solidFill>
                <a:srgbClr val="4B4B4B"/>
              </a:solidFill>
              <a:latin typeface="Avenir Next Cyr Medium" panose="020B0503020202020204" pitchFamily="34" charset="77"/>
            </a:endParaRP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(підтримка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проєктів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, спрямованих на посилення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агро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-промислового комплексу)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BE3549C7-ABF7-F87A-2E9B-55EDB1B99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264" y="839479"/>
            <a:ext cx="786130" cy="786130"/>
          </a:xfrm>
          <a:prstGeom prst="rect">
            <a:avLst/>
          </a:prstGeom>
        </p:spPr>
      </p:pic>
      <p:sp>
        <p:nvSpPr>
          <p:cNvPr id="13" name="Alternative Process 19">
            <a:extLst>
              <a:ext uri="{FF2B5EF4-FFF2-40B4-BE49-F238E27FC236}">
                <a16:creationId xmlns:a16="http://schemas.microsoft.com/office/drawing/2014/main" id="{36AB10AE-ABCD-267D-C4B2-717E4EDCB817}"/>
              </a:ext>
            </a:extLst>
          </p:cNvPr>
          <p:cNvSpPr/>
          <p:nvPr/>
        </p:nvSpPr>
        <p:spPr>
          <a:xfrm>
            <a:off x="3720634" y="1945416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ВАРТО+ГО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(проекти громадських організацій, спрямованих на соціальний супровід ветеранів, підтримка дітей ветеранів, менторська підтримка підприємцям,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проєкти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з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безбар’єрності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)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DBAB3E5-6003-8816-2439-BE223F047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8898" y="2054148"/>
            <a:ext cx="774476" cy="774476"/>
          </a:xfrm>
          <a:prstGeom prst="rect">
            <a:avLst/>
          </a:prstGeom>
        </p:spPr>
      </p:pic>
      <p:sp>
        <p:nvSpPr>
          <p:cNvPr id="15" name="Alternative Process 21">
            <a:extLst>
              <a:ext uri="{FF2B5EF4-FFF2-40B4-BE49-F238E27FC236}">
                <a16:creationId xmlns:a16="http://schemas.microsoft.com/office/drawing/2014/main" id="{3652934A-0565-8947-2FD3-923644C36D37}"/>
              </a:ext>
            </a:extLst>
          </p:cNvPr>
          <p:cNvSpPr/>
          <p:nvPr/>
        </p:nvSpPr>
        <p:spPr>
          <a:xfrm>
            <a:off x="3720633" y="5665515"/>
            <a:ext cx="7796915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ВАРТО: ЄДНАННЯ (спільно з </a:t>
            </a:r>
            <a:r>
              <a:rPr lang="en-US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Isar </a:t>
            </a:r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Єднання)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(проекти громадських організацій, спрямованих на соціальний супровід ветеранів, підтримка дітей ветеранів, менторська підтримка підприємцям,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проєкти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з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безбар’єрності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)</a:t>
            </a:r>
            <a:endParaRPr lang="en-US" sz="1400" dirty="0">
              <a:solidFill>
                <a:srgbClr val="4B4B4B"/>
              </a:solidFill>
              <a:latin typeface="Avenir Next Cyr Medium" panose="020B0503020202020204" pitchFamily="34" charset="77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200CF816-99F3-53C0-4929-0AA4704C05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973" y="5745071"/>
            <a:ext cx="790986" cy="79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0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357F7-B55F-923E-A8EF-7F6BBD4E7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25" y="-91517"/>
            <a:ext cx="1817224" cy="20912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9949" y="373626"/>
            <a:ext cx="9403850" cy="580333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solidFill>
                  <a:srgbClr val="C00000"/>
                </a:solidFill>
              </a:rPr>
              <a:t>ШЛЯХ ЗАЯВНИКА</a:t>
            </a:r>
          </a:p>
          <a:p>
            <a:pPr marL="0" indent="0">
              <a:buNone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Подача заявки</a:t>
            </a:r>
          </a:p>
          <a:p>
            <a:pPr marL="514350" indent="-514350">
              <a:buAutoNum type="arabicPeriod"/>
            </a:pPr>
            <a:r>
              <a:rPr lang="uk-UA" dirty="0"/>
              <a:t>Технічний відбір</a:t>
            </a:r>
          </a:p>
          <a:p>
            <a:pPr marL="514350" indent="-514350">
              <a:buAutoNum type="arabicPeriod"/>
            </a:pPr>
            <a:r>
              <a:rPr lang="uk-UA" dirty="0"/>
              <a:t>Опрацювання заявок експертами і рекомендації</a:t>
            </a:r>
          </a:p>
          <a:p>
            <a:pPr marL="514350" indent="-514350">
              <a:buAutoNum type="arabicPeriod"/>
            </a:pPr>
            <a:r>
              <a:rPr lang="uk-UA" dirty="0"/>
              <a:t>Публічний захист </a:t>
            </a:r>
            <a:r>
              <a:rPr lang="uk-UA" dirty="0" err="1"/>
              <a:t>проєктів</a:t>
            </a: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Фінальні висновки експертів</a:t>
            </a:r>
          </a:p>
          <a:p>
            <a:pPr marL="514350" indent="-514350">
              <a:buAutoNum type="arabicPeriod"/>
            </a:pPr>
            <a:r>
              <a:rPr lang="uk-UA" dirty="0"/>
              <a:t>Публікація рейтингу</a:t>
            </a:r>
          </a:p>
          <a:p>
            <a:pPr marL="514350" indent="-514350">
              <a:buAutoNum type="arabicPeriod"/>
            </a:pPr>
            <a:r>
              <a:rPr lang="uk-UA" dirty="0"/>
              <a:t>Переговорні процедури і підписання договорів</a:t>
            </a:r>
          </a:p>
          <a:p>
            <a:pPr marL="514350" indent="-514350">
              <a:buAutoNum type="arabicPeriod"/>
            </a:pPr>
            <a:r>
              <a:rPr lang="uk-UA" dirty="0"/>
              <a:t>Реалізація </a:t>
            </a:r>
            <a:r>
              <a:rPr lang="uk-UA" dirty="0" err="1"/>
              <a:t>проєктів</a:t>
            </a:r>
            <a:r>
              <a:rPr lang="uk-UA" dirty="0"/>
              <a:t> (до 12 місяців)</a:t>
            </a:r>
          </a:p>
        </p:txBody>
      </p:sp>
    </p:spTree>
    <p:extLst>
      <p:ext uri="{BB962C8B-B14F-4D97-AF65-F5344CB8AC3E}">
        <p14:creationId xmlns:p14="http://schemas.microsoft.com/office/powerpoint/2010/main" val="2174053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Avenir Next Cyr" panose="020B0503020202020204" pitchFamily="34" charset="-52"/>
              </a:rPr>
              <a:t>СУМА ФІНАНСУВАННЯ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33367"/>
            <a:ext cx="10515600" cy="3443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dirty="0"/>
              <a:t>Від 500 тисяч гривень </a:t>
            </a:r>
          </a:p>
          <a:p>
            <a:pPr marL="0" indent="0" algn="ctr">
              <a:buNone/>
            </a:pPr>
            <a:r>
              <a:rPr lang="uk-UA" sz="4800" dirty="0"/>
              <a:t>до 3 млн </a:t>
            </a:r>
          </a:p>
          <a:p>
            <a:pPr marL="0" indent="0" algn="ctr">
              <a:buNone/>
            </a:pPr>
            <a:r>
              <a:rPr lang="uk-UA" sz="4800" dirty="0"/>
              <a:t>для одного </a:t>
            </a:r>
            <a:r>
              <a:rPr lang="uk-UA" sz="4800" dirty="0" err="1"/>
              <a:t>проєкту</a:t>
            </a:r>
            <a:endParaRPr lang="uk-UA" sz="4800" dirty="0"/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5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Avenir Next Cyr" panose="020B0503020202020204" pitchFamily="34" charset="-52"/>
              </a:rPr>
              <a:t>ПРІОРИТЕТИ ПРОГРАМИ ДЛЯ 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613" y="2146730"/>
            <a:ext cx="10515600" cy="3443595"/>
          </a:xfrm>
        </p:spPr>
        <p:txBody>
          <a:bodyPr>
            <a:normAutofit/>
          </a:bodyPr>
          <a:lstStyle/>
          <a:p>
            <a:pPr marL="914400" indent="-914400" algn="just">
              <a:buAutoNum type="arabicPeriod"/>
            </a:pPr>
            <a:r>
              <a:rPr lang="uk-UA" dirty="0"/>
              <a:t>Надання менторської підтримки ветеранським бізнесам</a:t>
            </a:r>
          </a:p>
          <a:p>
            <a:pPr marL="914400" indent="-914400" algn="just">
              <a:buAutoNum type="arabicPeriod"/>
            </a:pPr>
            <a:r>
              <a:rPr lang="uk-UA" dirty="0"/>
              <a:t>Соціальний супровід ветеранів</a:t>
            </a:r>
          </a:p>
          <a:p>
            <a:pPr marL="914400" indent="-914400" algn="just">
              <a:buAutoNum type="arabicPeriod"/>
            </a:pPr>
            <a:r>
              <a:rPr lang="uk-UA" dirty="0"/>
              <a:t>Соціальний супровід дітей ветеранів</a:t>
            </a:r>
          </a:p>
          <a:p>
            <a:pPr marL="914400" indent="-914400" algn="just">
              <a:buAutoNum type="arabicPeriod"/>
            </a:pPr>
            <a:r>
              <a:rPr lang="uk-UA" dirty="0"/>
              <a:t>Реінтеграція до активно суспільного життя</a:t>
            </a: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291"/>
            <a:ext cx="10515600" cy="106368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Avenir Next Cyr" panose="020B0503020202020204" pitchFamily="34" charset="-52"/>
              </a:rPr>
              <a:t>НАШІ ПЕРЕМОЖЦІ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933B23-CB98-4AB0-F702-F8BF6CBD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47" y="1027906"/>
            <a:ext cx="4210828" cy="5614437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F833F8-412A-2BC0-8838-7C7C82D3C589}"/>
              </a:ext>
            </a:extLst>
          </p:cNvPr>
          <p:cNvSpPr txBox="1"/>
          <p:nvPr/>
        </p:nvSpPr>
        <p:spPr>
          <a:xfrm>
            <a:off x="5155162" y="2327988"/>
            <a:ext cx="54257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0" i="0" dirty="0">
                <a:effectLst/>
                <a:latin typeface="Avenir Next Cyr Medium"/>
              </a:rPr>
              <a:t>Громадська організація “</a:t>
            </a:r>
            <a:r>
              <a:rPr lang="uk-UA" sz="3600" b="0" i="0" dirty="0" err="1">
                <a:effectLst/>
                <a:latin typeface="Avenir Next Cyr Medium"/>
              </a:rPr>
              <a:t>Номад.Лів</a:t>
            </a:r>
            <a:r>
              <a:rPr lang="uk-UA" sz="3600" b="0" i="0" dirty="0">
                <a:effectLst/>
                <a:latin typeface="Avenir Next Cyr Medium"/>
              </a:rPr>
              <a:t>”</a:t>
            </a:r>
          </a:p>
          <a:p>
            <a:endParaRPr lang="uk-UA" dirty="0">
              <a:latin typeface="Avenir Next Cyr Medium"/>
            </a:endParaRPr>
          </a:p>
          <a:p>
            <a:r>
              <a:rPr lang="ru-RU" sz="2400" b="0" i="0" dirty="0" err="1">
                <a:effectLst/>
                <a:latin typeface="Avenir Next Cyr Medium"/>
              </a:rPr>
              <a:t>проєкт</a:t>
            </a:r>
            <a:r>
              <a:rPr lang="ru-RU" sz="2400" b="0" i="0" dirty="0">
                <a:effectLst/>
                <a:latin typeface="Avenir Next Cyr Medium"/>
              </a:rPr>
              <a:t> </a:t>
            </a:r>
            <a:r>
              <a:rPr lang="ru-RU" sz="2400" b="0" i="0" dirty="0" err="1">
                <a:effectLst/>
                <a:latin typeface="Avenir Next Cyr Medium"/>
              </a:rPr>
              <a:t>розвитку</a:t>
            </a:r>
            <a:r>
              <a:rPr lang="ru-RU" sz="2400" b="0" i="0" dirty="0">
                <a:effectLst/>
                <a:latin typeface="Avenir Next Cyr Medium"/>
              </a:rPr>
              <a:t> </a:t>
            </a:r>
            <a:r>
              <a:rPr lang="ru-RU" sz="2400" b="0" i="0" dirty="0" err="1">
                <a:effectLst/>
                <a:latin typeface="Avenir Next Cyr Medium"/>
              </a:rPr>
              <a:t>сімейного</a:t>
            </a:r>
            <a:r>
              <a:rPr lang="ru-RU" sz="2400" b="0" i="0" dirty="0">
                <a:effectLst/>
                <a:latin typeface="Avenir Next Cyr Medium"/>
              </a:rPr>
              <a:t> </a:t>
            </a:r>
            <a:r>
              <a:rPr lang="ru-RU" sz="2400" b="0" i="0" dirty="0" err="1">
                <a:effectLst/>
                <a:latin typeface="Avenir Next Cyr Medium"/>
              </a:rPr>
              <a:t>ветеранського</a:t>
            </a:r>
            <a:r>
              <a:rPr lang="ru-RU" sz="2400" b="0" i="0" dirty="0">
                <a:effectLst/>
                <a:latin typeface="Avenir Next Cyr Medium"/>
              </a:rPr>
              <a:t> </a:t>
            </a:r>
            <a:r>
              <a:rPr lang="ru-RU" sz="2400" b="0" i="0" dirty="0" err="1">
                <a:effectLst/>
                <a:latin typeface="Avenir Next Cyr Medium"/>
              </a:rPr>
              <a:t>бізнесу</a:t>
            </a:r>
            <a:endParaRPr lang="uk-UA" sz="2400" dirty="0">
              <a:latin typeface="Avenir Next Cy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7107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291"/>
            <a:ext cx="10515600" cy="106368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Avenir Next Cyr" panose="020B0503020202020204" pitchFamily="34" charset="-52"/>
              </a:rPr>
              <a:t>НАШІ ПЕРЕМОЖЦІ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833F8-412A-2BC0-8838-7C7C82D3C589}"/>
              </a:ext>
            </a:extLst>
          </p:cNvPr>
          <p:cNvSpPr txBox="1"/>
          <p:nvPr/>
        </p:nvSpPr>
        <p:spPr>
          <a:xfrm>
            <a:off x="5311306" y="1490007"/>
            <a:ext cx="526960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0" i="0" dirty="0">
                <a:effectLst/>
                <a:latin typeface="Avenir Next Cyr Medium"/>
              </a:rPr>
              <a:t>Громадська організація “</a:t>
            </a:r>
            <a:r>
              <a:rPr lang="uk-UA" sz="3600" dirty="0">
                <a:latin typeface="Avenir Next Cyr Medium"/>
              </a:rPr>
              <a:t>Асоціація учасників та інвалідів АТО</a:t>
            </a:r>
            <a:r>
              <a:rPr lang="uk-UA" sz="3600" b="0" i="0" dirty="0">
                <a:effectLst/>
                <a:latin typeface="Avenir Next Cyr Medium"/>
              </a:rPr>
              <a:t>”</a:t>
            </a:r>
          </a:p>
          <a:p>
            <a:endParaRPr lang="uk-UA" dirty="0">
              <a:latin typeface="Avenir Next Cyr Medium"/>
            </a:endParaRPr>
          </a:p>
          <a:p>
            <a:r>
              <a:rPr lang="uk-UA" sz="2400" b="0" i="0" dirty="0">
                <a:solidFill>
                  <a:srgbClr val="262625"/>
                </a:solidFill>
                <a:effectLst/>
                <a:latin typeface="Inter"/>
              </a:rPr>
              <a:t>Комікс, що пояснює особливості спілкування з батьком, який повернувся з війни, допомагає зрозуміти його психологічний стан та сприятиме інтеграції в суспільство.</a:t>
            </a:r>
            <a:endParaRPr lang="uk-UA" sz="2400" dirty="0">
              <a:latin typeface="Avenir Next Cyr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B0ABD8-4AFD-DF41-9DE4-76D213FF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21" y="1418253"/>
            <a:ext cx="4842285" cy="4861249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ED63D0-96E9-40DA-05A8-AB74F70F9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21" y="326571"/>
            <a:ext cx="1418253" cy="14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291"/>
            <a:ext cx="10515600" cy="106368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Avenir Next Cyr" panose="020B0503020202020204" pitchFamily="34" charset="-52"/>
              </a:rPr>
              <a:t>НАШІ ПЕРЕМОЖЦІ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833F8-412A-2BC0-8838-7C7C82D3C589}"/>
              </a:ext>
            </a:extLst>
          </p:cNvPr>
          <p:cNvSpPr txBox="1"/>
          <p:nvPr/>
        </p:nvSpPr>
        <p:spPr>
          <a:xfrm>
            <a:off x="5311306" y="1490007"/>
            <a:ext cx="626798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Avenir Next Cyr Medium"/>
              </a:rPr>
              <a:t>ГО «Звитяга Нескорених» та Федерація </a:t>
            </a:r>
            <a:r>
              <a:rPr lang="uk-UA" sz="3600" dirty="0" err="1">
                <a:latin typeface="Avenir Next Cyr Medium"/>
              </a:rPr>
              <a:t>стронгмену</a:t>
            </a:r>
            <a:r>
              <a:rPr lang="uk-UA" sz="3600" dirty="0">
                <a:latin typeface="Avenir Next Cyr Medium"/>
              </a:rPr>
              <a:t> України»</a:t>
            </a:r>
            <a:endParaRPr lang="uk-UA" sz="3600" b="0" i="0" dirty="0">
              <a:effectLst/>
              <a:latin typeface="Avenir Next Cyr Medium"/>
            </a:endParaRPr>
          </a:p>
          <a:p>
            <a:endParaRPr lang="uk-UA" dirty="0">
              <a:latin typeface="Avenir Next Cyr Medium"/>
            </a:endParaRPr>
          </a:p>
          <a:p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перший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мобільний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додаток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,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який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допомагає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отримати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безкоштовну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спортивну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реабілітацію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system-ui"/>
              </a:rPr>
              <a:t> ветеранам та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system-ui"/>
              </a:rPr>
              <a:t>військовослужбовцям</a:t>
            </a:r>
            <a:endParaRPr lang="uk-UA" sz="2400" dirty="0">
              <a:latin typeface="Avenir Next Cyr 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DC189E-FF4F-A7C4-5360-E617BC99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5" y="1254967"/>
            <a:ext cx="4348065" cy="4348065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25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6400</TotalTime>
  <Words>323</Words>
  <Application>Microsoft Office PowerPoint</Application>
  <PresentationFormat>Широкий екран</PresentationFormat>
  <Paragraphs>58</Paragraphs>
  <Slides>11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0" baseType="lpstr">
      <vt:lpstr>Arial</vt:lpstr>
      <vt:lpstr>Avenir Next Cyr</vt:lpstr>
      <vt:lpstr>Avenir Next Cyr Heavy</vt:lpstr>
      <vt:lpstr>Avenir Next Cyr Medium</vt:lpstr>
      <vt:lpstr>Calibri</vt:lpstr>
      <vt:lpstr>Calibri Light</vt:lpstr>
      <vt:lpstr>Inter</vt:lpstr>
      <vt:lpstr>system-ui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СУМА ФІНАНСУВАННЯ</vt:lpstr>
      <vt:lpstr>ПРІОРИТЕТИ ПРОГРАМИ ДЛЯ ГО</vt:lpstr>
      <vt:lpstr>НАШІ ПЕРЕМОЖЦІ</vt:lpstr>
      <vt:lpstr>НАШІ ПЕРЕМОЖЦІ</vt:lpstr>
      <vt:lpstr>НАШІ ПЕРЕМОЖЦІ</vt:lpstr>
      <vt:lpstr>НАШІ ПЕРЕМОЖЦІ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39</cp:revision>
  <cp:lastPrinted>2023-01-26T17:07:52Z</cp:lastPrinted>
  <dcterms:created xsi:type="dcterms:W3CDTF">2023-01-26T14:35:39Z</dcterms:created>
  <dcterms:modified xsi:type="dcterms:W3CDTF">2023-12-04T17:50:17Z</dcterms:modified>
</cp:coreProperties>
</file>