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347" r:id="rId4"/>
    <p:sldId id="272" r:id="rId5"/>
    <p:sldId id="273" r:id="rId6"/>
    <p:sldId id="500" r:id="rId7"/>
    <p:sldId id="274" r:id="rId8"/>
    <p:sldId id="501" r:id="rId9"/>
    <p:sldId id="502" r:id="rId10"/>
    <p:sldId id="504" r:id="rId11"/>
    <p:sldId id="503" r:id="rId12"/>
    <p:sldId id="506" r:id="rId13"/>
    <p:sldId id="275" r:id="rId14"/>
    <p:sldId id="505" r:id="rId15"/>
    <p:sldId id="276" r:id="rId16"/>
    <p:sldId id="277" r:id="rId17"/>
    <p:sldId id="278" r:id="rId18"/>
    <p:sldId id="279" r:id="rId19"/>
    <p:sldId id="280" r:id="rId20"/>
    <p:sldId id="281" r:id="rId21"/>
    <p:sldId id="282" r:id="rId22"/>
    <p:sldId id="286" r:id="rId23"/>
    <p:sldId id="442" r:id="rId24"/>
    <p:sldId id="443" r:id="rId25"/>
    <p:sldId id="287" r:id="rId26"/>
    <p:sldId id="288" r:id="rId27"/>
    <p:sldId id="289" r:id="rId28"/>
    <p:sldId id="290" r:id="rId29"/>
    <p:sldId id="291" r:id="rId30"/>
    <p:sldId id="294" r:id="rId31"/>
    <p:sldId id="293"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440" r:id="rId59"/>
    <p:sldId id="348" r:id="rId60"/>
    <p:sldId id="349" r:id="rId61"/>
    <p:sldId id="350" r:id="rId62"/>
    <p:sldId id="351" r:id="rId63"/>
    <p:sldId id="322" r:id="rId64"/>
    <p:sldId id="323" r:id="rId65"/>
    <p:sldId id="324" r:id="rId66"/>
    <p:sldId id="325" r:id="rId67"/>
    <p:sldId id="326" r:id="rId68"/>
    <p:sldId id="328" r:id="rId69"/>
    <p:sldId id="329" r:id="rId70"/>
    <p:sldId id="330" r:id="rId71"/>
    <p:sldId id="331"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s" id="{9db82583-b305-4e1a-9b2c-2fe73b14c8be}">
          <p14:sldIdLst>
            <p14:sldId id="257"/>
            <p14:sldId id="347"/>
          </p14:sldIdLst>
        </p14:section>
        <p14:section name="Section 2 - Building Effective Partnerships" id="{a6b582d1-a3ac-46fa-b408-3754f1ec7afd}">
          <p14:sldIdLst>
            <p14:sldId id="272"/>
            <p14:sldId id="273"/>
            <p14:sldId id="500"/>
            <p14:sldId id="274"/>
            <p14:sldId id="501"/>
            <p14:sldId id="502"/>
            <p14:sldId id="504"/>
            <p14:sldId id="503"/>
            <p14:sldId id="506"/>
            <p14:sldId id="275"/>
            <p14:sldId id="505"/>
            <p14:sldId id="276"/>
            <p14:sldId id="277"/>
            <p14:sldId id="278"/>
            <p14:sldId id="279"/>
            <p14:sldId id="280"/>
            <p14:sldId id="281"/>
            <p14:sldId id="282"/>
          </p14:sldIdLst>
        </p14:section>
        <p14:section name="Section 3 - Cultural Values Collaboration Guide&#13;" id="{d1332585-e0ff-4643-90a5-32469b0965ee}">
          <p14:sldIdLst>
            <p14:sldId id="286"/>
            <p14:sldId id="442"/>
            <p14:sldId id="443"/>
            <p14:sldId id="287"/>
            <p14:sldId id="288"/>
            <p14:sldId id="289"/>
            <p14:sldId id="290"/>
            <p14:sldId id="291"/>
            <p14:sldId id="294"/>
            <p14:sldId id="293"/>
            <p14:sldId id="295"/>
            <p14:sldId id="296"/>
            <p14:sldId id="297"/>
            <p14:sldId id="298"/>
          </p14:sldIdLst>
        </p14:section>
        <p14:section name="Section 8 - Cross-Cultural Awareness" id="{bcdeb15a-8dc6-4383-8354-4b84b09e072d}">
          <p14:sldIdLst>
            <p14:sldId id="299"/>
            <p14:sldId id="300"/>
            <p14:sldId id="301"/>
            <p14:sldId id="302"/>
            <p14:sldId id="303"/>
            <p14:sldId id="304"/>
            <p14:sldId id="305"/>
          </p14:sldIdLst>
        </p14:section>
        <p14:section name="Section 9 - Navigating Virtual Cross-Cultural Dynamics" id="{2370c34d-e372-46db-9039-c99cc949275d}">
          <p14:sldIdLst>
            <p14:sldId id="306"/>
            <p14:sldId id="307"/>
            <p14:sldId id="308"/>
            <p14:sldId id="309"/>
            <p14:sldId id="310"/>
            <p14:sldId id="311"/>
          </p14:sldIdLst>
        </p14:section>
        <p14:section name="Section 4 - Strategic Partnership Model" id="{91edf56b-7373-46b9-8e1b-55e6a2c7541b}">
          <p14:sldIdLst>
            <p14:sldId id="312"/>
            <p14:sldId id="313"/>
            <p14:sldId id="314"/>
            <p14:sldId id="315"/>
            <p14:sldId id="316"/>
            <p14:sldId id="317"/>
            <p14:sldId id="318"/>
            <p14:sldId id="319"/>
            <p14:sldId id="320"/>
          </p14:sldIdLst>
        </p14:section>
        <p14:section name="Activities" id="{f0a82e5b-6302-4511-b7cf-d84ad6ae0d93}">
          <p14:sldIdLst>
            <p14:sldId id="440"/>
            <p14:sldId id="348"/>
            <p14:sldId id="349"/>
            <p14:sldId id="350"/>
            <p14:sldId id="351"/>
          </p14:sldIdLst>
        </p14:section>
        <p14:section name="Section 5 - CSO Partnership Dynamics" id="{ef54e10f-92a2-4f9a-94d0-8cabbe9c63f4}">
          <p14:sldIdLst>
            <p14:sldId id="322"/>
            <p14:sldId id="323"/>
            <p14:sldId id="324"/>
            <p14:sldId id="325"/>
            <p14:sldId id="326"/>
            <p14:sldId id="328"/>
            <p14:sldId id="329"/>
            <p14:sldId id="330"/>
            <p14:sldId id="33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night"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4B848"/>
    <a:srgbClr val="4D004F"/>
    <a:srgbClr val="E1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6" Type="http://schemas.openxmlformats.org/officeDocument/2006/relationships/commentAuthors" Target="commentAuthors.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2-03T15:08:51.841" idx="1">
    <p:pos x="835" y="1660"/>
    <p:text>Review and amend this section</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8"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8"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pic>
        <p:nvPicPr>
          <p:cNvPr id="8"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pic>
        <p:nvPicPr>
          <p:cNvPr id="11"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pic>
        <p:nvPicPr>
          <p:cNvPr id="11"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pic>
        <p:nvPicPr>
          <p:cNvPr id="8"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pic>
        <p:nvPicPr>
          <p:cNvPr id="8"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pic>
        <p:nvPicPr>
          <p:cNvPr id="9"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pic>
        <p:nvPicPr>
          <p:cNvPr id="8" name="Picture 7"/>
          <p:cNvPicPr>
            <a:picLocks noChangeAspect="1"/>
          </p:cNvPicPr>
          <p:nvPr userDrawn="1"/>
        </p:nvPicPr>
        <p:blipFill>
          <a:blip r:embed="rId2"/>
          <a:stretch>
            <a:fillRect/>
          </a:stretch>
        </p:blipFill>
        <p:spPr>
          <a:xfrm>
            <a:off x="0" y="0"/>
            <a:ext cx="12192000" cy="6858000"/>
          </a:xfrm>
          <a:prstGeom prst="rect">
            <a:avLst/>
          </a:prstGeom>
        </p:spPr>
      </p:pic>
      <p:pic>
        <p:nvPicPr>
          <p:cNvPr id="9" name="Рисунок 1"/>
          <p:cNvPicPr>
            <a:picLocks noChangeAspect="1"/>
          </p:cNvPicPr>
          <p:nvPr userDrawn="1"/>
        </p:nvPicPr>
        <p:blipFill rotWithShape="1">
          <a:blip r:embed="rId3" cstate="print">
            <a:extLst>
              <a:ext uri="{28A0092B-C50C-407E-A947-70E740481C1C}">
                <a14:useLocalDpi xmlns:a14="http://schemas.microsoft.com/office/drawing/2010/main" val="0"/>
              </a:ext>
            </a:extLst>
          </a:blip>
          <a:srcRect l="78755" t="5539" b="76338"/>
          <a:stretch>
            <a:fillRect/>
          </a:stretch>
        </p:blipFill>
        <p:spPr>
          <a:xfrm>
            <a:off x="10148661" y="86338"/>
            <a:ext cx="2004093" cy="96149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rgbClr val="54B848"/>
          </a:solidFill>
          <a:latin typeface="NAMU 1750" panose="00000400000000000000" charset="0"/>
          <a:ea typeface="+mj-ea"/>
          <a:cs typeface="NAMU 1750" panose="000004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004F"/>
          </a:solidFill>
          <a:latin typeface="Roboto" panose="02000000000000000000" charset="0"/>
          <a:ea typeface="+mn-ea"/>
          <a:cs typeface="Roboto" panose="020000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004F"/>
          </a:solidFill>
          <a:latin typeface="Roboto" panose="02000000000000000000" charset="0"/>
          <a:ea typeface="+mn-ea"/>
          <a:cs typeface="Roboto" panose="020000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004F"/>
          </a:solidFill>
          <a:latin typeface="Roboto" panose="02000000000000000000" charset="0"/>
          <a:ea typeface="+mn-ea"/>
          <a:cs typeface="Roboto" panose="020000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004F"/>
          </a:solidFill>
          <a:latin typeface="Roboto" panose="02000000000000000000" charset="0"/>
          <a:ea typeface="+mn-ea"/>
          <a:cs typeface="Roboto" panose="020000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004F"/>
          </a:solidFill>
          <a:latin typeface="Roboto" panose="02000000000000000000" charset="0"/>
          <a:ea typeface="+mn-ea"/>
          <a:cs typeface="Roboto" panose="020000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1" cstate="print">
            <a:extLst>
              <a:ext uri="{28A0092B-C50C-407E-A947-70E740481C1C}">
                <a14:useLocalDpi xmlns:a14="http://schemas.microsoft.com/office/drawing/2010/main" val="0"/>
              </a:ext>
            </a:extLst>
          </a:blip>
          <a:srcRect b="740"/>
          <a:stretch>
            <a:fillRect/>
          </a:stretch>
        </p:blipFill>
        <p:spPr>
          <a:xfrm>
            <a:off x="592" y="50800"/>
            <a:ext cx="12190815" cy="6807200"/>
          </a:xfrm>
          <a:prstGeom prst="rect">
            <a:avLst/>
          </a:prstGeom>
        </p:spPr>
      </p:pic>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Basis of Support</a:t>
            </a:r>
            <a:endParaRPr lang="en-US"/>
          </a:p>
        </p:txBody>
      </p:sp>
      <p:sp>
        <p:nvSpPr>
          <p:cNvPr id="3" name="Content Placeholder 2"/>
          <p:cNvSpPr>
            <a:spLocks noGrp="1"/>
          </p:cNvSpPr>
          <p:nvPr>
            <p:ph idx="1"/>
          </p:nvPr>
        </p:nvSpPr>
        <p:spPr/>
        <p:txBody>
          <a:bodyPr>
            <a:normAutofit/>
          </a:bodyPr>
          <a:p>
            <a:pPr lvl="0"/>
            <a:r>
              <a:rPr lang="en-US"/>
              <a:t>Impactful Stewardship:</a:t>
            </a:r>
            <a:endParaRPr lang="en-US"/>
          </a:p>
          <a:p>
            <a:pPr lvl="1"/>
            <a:r>
              <a:rPr lang="en-US"/>
              <a:t>Donors expect effective stewardship of their funds to maximize the impact of their contributions.</a:t>
            </a:r>
            <a:endParaRPr lang="en-US"/>
          </a:p>
          <a:p>
            <a:pPr lvl="1"/>
            <a:r>
              <a:rPr lang="en-US"/>
              <a:t>Philanthropic organizations engage in ongoing dialogue with donors, seeking feedback and insights to continually improve programs and initiatives.</a:t>
            </a:r>
            <a:endParaRPr lang="en-US"/>
          </a:p>
          <a:p>
            <a:pPr lvl="1"/>
            <a:r>
              <a:rPr lang="en-US"/>
              <a:t>Demonstrating the positive outcomes of previous donations encourages donors to stay committed and potentially increase their support over time.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Scientific Method to Management</a:t>
            </a:r>
            <a:endParaRPr lang="en-US"/>
          </a:p>
        </p:txBody>
      </p:sp>
      <p:sp>
        <p:nvSpPr>
          <p:cNvPr id="3" name="Content Placeholder 2"/>
          <p:cNvSpPr>
            <a:spLocks noGrp="1"/>
          </p:cNvSpPr>
          <p:nvPr>
            <p:ph idx="1"/>
          </p:nvPr>
        </p:nvSpPr>
        <p:spPr/>
        <p:txBody>
          <a:bodyPr>
            <a:normAutofit/>
          </a:bodyPr>
          <a:p>
            <a:pPr lvl="0"/>
            <a:r>
              <a:rPr lang="en-US"/>
              <a:t>Applying scientific methodologies for effective management</a:t>
            </a:r>
            <a:endParaRPr lang="en-US"/>
          </a:p>
          <a:p>
            <a:pPr lvl="0"/>
            <a:r>
              <a:rPr lang="en-US"/>
              <a:t>Evidence-Based Decision-Making:</a:t>
            </a:r>
            <a:endParaRPr lang="en-US"/>
          </a:p>
          <a:p>
            <a:pPr lvl="1"/>
            <a:r>
              <a:rPr lang="en-US"/>
              <a:t>Emphasize evidence-based decision-making by utilizing scientific research, data analytics, and impact assessments to inform management strategies.</a:t>
            </a:r>
            <a:endParaRPr lang="en-US"/>
          </a:p>
          <a:p>
            <a:pPr lvl="1"/>
            <a:r>
              <a:rPr lang="en-US"/>
              <a:t>Implement rigorous monitoring and evaluation processes to collect relevant data throughout the project lifecycle.</a:t>
            </a:r>
            <a:endParaRPr lang="en-US"/>
          </a:p>
          <a:p>
            <a:pPr lvl="1"/>
            <a:r>
              <a:rPr lang="en-US"/>
              <a:t>Analyze data to identify trends, assess the effectiveness of interventions, and make informed decisions on resource allocation and project adjustments to optimize outcomes.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Scientific Method to Management</a:t>
            </a:r>
            <a:endParaRPr lang="en-US"/>
          </a:p>
        </p:txBody>
      </p:sp>
      <p:sp>
        <p:nvSpPr>
          <p:cNvPr id="3" name="Content Placeholder 2"/>
          <p:cNvSpPr>
            <a:spLocks noGrp="1"/>
          </p:cNvSpPr>
          <p:nvPr>
            <p:ph idx="1"/>
          </p:nvPr>
        </p:nvSpPr>
        <p:spPr/>
        <p:txBody>
          <a:bodyPr>
            <a:normAutofit/>
          </a:bodyPr>
          <a:p>
            <a:pPr lvl="0"/>
            <a:r>
              <a:rPr lang="en-US"/>
              <a:t>Applying scientific methodologies for effective management</a:t>
            </a:r>
            <a:endParaRPr lang="en-US"/>
          </a:p>
          <a:p>
            <a:pPr lvl="0"/>
            <a:r>
              <a:rPr lang="en-US"/>
              <a:t>Needs Assessment and Stakeholder Analysis:</a:t>
            </a:r>
            <a:endParaRPr lang="en-US"/>
          </a:p>
          <a:p>
            <a:pPr lvl="1"/>
            <a:r>
              <a:rPr lang="en-US"/>
              <a:t>Conduct a thorough needs assessment to identify the specific challenges or issues.</a:t>
            </a:r>
            <a:endParaRPr lang="en-US"/>
          </a:p>
          <a:p>
            <a:pPr lvl="1"/>
            <a:r>
              <a:rPr lang="en-US"/>
              <a:t>Perform a stakeholder analysis to understand the key players, their interests, and their influence in the context of the project or initiative.</a:t>
            </a:r>
            <a:endParaRPr lang="en-US"/>
          </a:p>
          <a:p>
            <a:pPr lvl="1"/>
            <a:r>
              <a:rPr lang="en-US"/>
              <a:t>Use data-driven approaches, surveys, and interviews to gather information.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Scientific Method to Management</a:t>
            </a:r>
            <a:endParaRPr lang="en-US"/>
          </a:p>
        </p:txBody>
      </p:sp>
      <p:sp>
        <p:nvSpPr>
          <p:cNvPr id="3" name="Content Placeholder 2"/>
          <p:cNvSpPr>
            <a:spLocks noGrp="1"/>
          </p:cNvSpPr>
          <p:nvPr>
            <p:ph idx="1"/>
          </p:nvPr>
        </p:nvSpPr>
        <p:spPr/>
        <p:txBody>
          <a:bodyPr>
            <a:normAutofit/>
          </a:bodyPr>
          <a:p>
            <a:pPr lvl="0"/>
            <a:r>
              <a:rPr lang="en-US"/>
              <a:t>Applying scientific methodologies for effective management</a:t>
            </a:r>
            <a:endParaRPr lang="en-US"/>
          </a:p>
          <a:p>
            <a:pPr lvl="0"/>
            <a:r>
              <a:rPr lang="en-US"/>
              <a:t>Goal Setting and Key Performance Indicators (KPIs):</a:t>
            </a:r>
            <a:endParaRPr lang="en-US"/>
          </a:p>
          <a:p>
            <a:pPr lvl="1"/>
            <a:r>
              <a:rPr lang="en-US"/>
              <a:t>Establish clear, measurable, and realistic goals and objectives for the project.</a:t>
            </a:r>
            <a:endParaRPr lang="en-US"/>
          </a:p>
          <a:p>
            <a:pPr lvl="1"/>
            <a:r>
              <a:rPr lang="en-US"/>
              <a:t>Define Key Performance Indicators (KPIs) that can quantitatively and qualitatively measure progress and success.</a:t>
            </a:r>
            <a:endParaRPr lang="en-US"/>
          </a:p>
          <a:p>
            <a:pPr lvl="1"/>
            <a:r>
              <a:rPr lang="en-US"/>
              <a:t>Regularly monitor and evaluate performance against these KPIs, adjusting strategies as needed to ensure alignment with the donor's objectives and maximize the impact of the philanthropic investment.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Clear Metrics and Outcomes</a:t>
            </a:r>
            <a:endParaRPr lang="en-US"/>
          </a:p>
        </p:txBody>
      </p:sp>
      <p:sp>
        <p:nvSpPr>
          <p:cNvPr id="3" name="Content Placeholder 2"/>
          <p:cNvSpPr>
            <a:spLocks noGrp="1"/>
          </p:cNvSpPr>
          <p:nvPr>
            <p:ph idx="1"/>
          </p:nvPr>
        </p:nvSpPr>
        <p:spPr/>
        <p:txBody>
          <a:bodyPr/>
          <a:p>
            <a:pPr lvl="0"/>
            <a:r>
              <a:rPr lang="en-US"/>
              <a:t>Defining clear metrics for success</a:t>
            </a:r>
            <a:endParaRPr lang="en-US"/>
          </a:p>
          <a:p>
            <a:pPr lvl="0"/>
            <a:r>
              <a:rPr lang="en-US"/>
              <a:t>Demonstrating tangible outcomes</a:t>
            </a:r>
            <a:endParaRPr lang="en-US"/>
          </a:p>
          <a:p>
            <a:pPr lvl="0"/>
            <a:r>
              <a:rPr lang="en-US"/>
              <a:t>Examples:</a:t>
            </a:r>
            <a:endParaRPr lang="en-US"/>
          </a:p>
          <a:p>
            <a:pPr lvl="1"/>
            <a:r>
              <a:rPr lang="en-US"/>
              <a:t>Quantifiable impact indicators</a:t>
            </a:r>
            <a:endParaRPr lang="en-US"/>
          </a:p>
          <a:p>
            <a:pPr lvl="1"/>
            <a:r>
              <a:rPr lang="en-US"/>
              <a:t>Reporting on achieved milestones and goals</a:t>
            </a:r>
            <a:endParaRPr lang="en-US"/>
          </a:p>
          <a:p>
            <a:pPr lvl="1"/>
            <a:r>
              <a:rPr lang="en-US">
                <a:sym typeface="+mn-ea"/>
              </a:rPr>
              <a:t>Establish timelines and benchmarks</a:t>
            </a:r>
            <a:endParaRPr lang="en-US"/>
          </a:p>
          <a:p>
            <a:pPr lvl="1"/>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Life Cycle</a:t>
            </a:r>
            <a:endParaRPr lang="en-US"/>
          </a:p>
        </p:txBody>
      </p:sp>
      <p:sp>
        <p:nvSpPr>
          <p:cNvPr id="3" name="Content Placeholder 2"/>
          <p:cNvSpPr>
            <a:spLocks noGrp="1"/>
          </p:cNvSpPr>
          <p:nvPr>
            <p:ph idx="1"/>
          </p:nvPr>
        </p:nvSpPr>
        <p:spPr/>
        <p:txBody>
          <a:bodyPr/>
          <a:p>
            <a:pPr lvl="0"/>
            <a:r>
              <a:rPr lang="en-US"/>
              <a:t>Acknowledging the life cycle of projects</a:t>
            </a:r>
            <a:endParaRPr lang="en-US"/>
          </a:p>
          <a:p>
            <a:pPr lvl="0"/>
            <a:r>
              <a:rPr lang="en-US"/>
              <a:t>Planning for sustainability and long-term impact</a:t>
            </a:r>
            <a:endParaRPr lang="en-US"/>
          </a:p>
          <a:p>
            <a:pPr lvl="0"/>
            <a:r>
              <a:rPr lang="en-US"/>
              <a:t>Examples:</a:t>
            </a:r>
            <a:endParaRPr lang="en-US"/>
          </a:p>
          <a:p>
            <a:pPr lvl="1"/>
            <a:r>
              <a:rPr lang="en-US"/>
              <a:t>Phased project development with clear milestones</a:t>
            </a:r>
            <a:endParaRPr lang="en-US"/>
          </a:p>
          <a:p>
            <a:pPr lvl="1"/>
            <a:r>
              <a:rPr lang="en-US"/>
              <a:t>Strategies for post-project continuity</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Streamlined Process and Procedure</a:t>
            </a:r>
            <a:endParaRPr lang="en-US"/>
          </a:p>
        </p:txBody>
      </p:sp>
      <p:sp>
        <p:nvSpPr>
          <p:cNvPr id="3" name="Content Placeholder 2"/>
          <p:cNvSpPr>
            <a:spLocks noGrp="1"/>
          </p:cNvSpPr>
          <p:nvPr>
            <p:ph idx="1"/>
          </p:nvPr>
        </p:nvSpPr>
        <p:spPr/>
        <p:txBody>
          <a:bodyPr/>
          <a:p>
            <a:pPr lvl="0"/>
            <a:r>
              <a:rPr lang="en-US"/>
              <a:t>Emphasizing efficiency in operations</a:t>
            </a:r>
            <a:endParaRPr lang="en-US"/>
          </a:p>
          <a:p>
            <a:pPr lvl="0"/>
            <a:r>
              <a:rPr lang="en-US"/>
              <a:t>Streamlined processes for maximum impact</a:t>
            </a:r>
            <a:endParaRPr lang="en-US"/>
          </a:p>
          <a:p>
            <a:pPr lvl="0"/>
            <a:r>
              <a:rPr lang="en-US"/>
              <a:t>Examples:</a:t>
            </a:r>
            <a:endParaRPr lang="en-US"/>
          </a:p>
          <a:p>
            <a:pPr lvl="1"/>
            <a:r>
              <a:rPr lang="en-US"/>
              <a:t>Lean project management methodologies</a:t>
            </a:r>
            <a:endParaRPr lang="en-US"/>
          </a:p>
          <a:p>
            <a:pPr lvl="1"/>
            <a:r>
              <a:rPr lang="en-US"/>
              <a:t>Eliminating unnecessary bureaucratic steps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Legalistic</a:t>
            </a:r>
            <a:endParaRPr lang="en-US"/>
          </a:p>
        </p:txBody>
      </p:sp>
      <p:sp>
        <p:nvSpPr>
          <p:cNvPr id="3" name="Content Placeholder 2"/>
          <p:cNvSpPr>
            <a:spLocks noGrp="1"/>
          </p:cNvSpPr>
          <p:nvPr>
            <p:ph idx="1"/>
          </p:nvPr>
        </p:nvSpPr>
        <p:spPr/>
        <p:txBody>
          <a:bodyPr/>
          <a:p>
            <a:pPr lvl="0"/>
            <a:r>
              <a:rPr lang="en-US"/>
              <a:t>Adhering to legal frameworks and regulations</a:t>
            </a:r>
            <a:endParaRPr lang="en-US"/>
          </a:p>
          <a:p>
            <a:pPr lvl="0"/>
            <a:r>
              <a:rPr lang="en-US"/>
              <a:t>Ensuring transparency in financial transactions</a:t>
            </a:r>
            <a:endParaRPr lang="en-US"/>
          </a:p>
          <a:p>
            <a:pPr lvl="0"/>
            <a:r>
              <a:rPr lang="en-US"/>
              <a:t>Examples:</a:t>
            </a:r>
            <a:endParaRPr lang="en-US"/>
          </a:p>
          <a:p>
            <a:pPr lvl="1"/>
            <a:r>
              <a:rPr lang="en-US"/>
              <a:t>Contracts, signed agreements and Memorandum of Understanding (MOU)</a:t>
            </a:r>
            <a:endParaRPr lang="en-US"/>
          </a:p>
          <a:p>
            <a:pPr lvl="1"/>
            <a:r>
              <a:rPr lang="en-US"/>
              <a:t>Compliance with local and international laws</a:t>
            </a:r>
            <a:endParaRPr lang="en-US"/>
          </a:p>
          <a:p>
            <a:pPr lvl="1"/>
            <a:r>
              <a:rPr lang="en-US"/>
              <a:t>Transparent financial reporting practices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Trust and Integrity</a:t>
            </a:r>
            <a:endParaRPr lang="en-US"/>
          </a:p>
        </p:txBody>
      </p:sp>
      <p:sp>
        <p:nvSpPr>
          <p:cNvPr id="3" name="Content Placeholder 2"/>
          <p:cNvSpPr>
            <a:spLocks noGrp="1"/>
          </p:cNvSpPr>
          <p:nvPr>
            <p:ph idx="1"/>
          </p:nvPr>
        </p:nvSpPr>
        <p:spPr/>
        <p:txBody>
          <a:bodyPr/>
          <a:p>
            <a:pPr lvl="0"/>
            <a:r>
              <a:rPr lang="en-US"/>
              <a:t>Building trust through transparency and honesty</a:t>
            </a:r>
            <a:endParaRPr lang="en-US"/>
          </a:p>
          <a:p>
            <a:pPr lvl="0"/>
            <a:r>
              <a:rPr lang="en-US"/>
              <a:t>Upholding integrity in all dealings</a:t>
            </a:r>
            <a:endParaRPr lang="en-US"/>
          </a:p>
          <a:p>
            <a:pPr lvl="0"/>
            <a:r>
              <a:rPr lang="en-US"/>
              <a:t>Examples:</a:t>
            </a:r>
            <a:endParaRPr lang="en-US"/>
          </a:p>
          <a:p>
            <a:pPr lvl="1"/>
            <a:r>
              <a:rPr lang="en-US"/>
              <a:t>Open communication about challenges and setbacks</a:t>
            </a:r>
            <a:endParaRPr lang="en-US"/>
          </a:p>
          <a:p>
            <a:pPr lvl="1"/>
            <a:r>
              <a:rPr lang="en-US"/>
              <a:t>Ethical practices in financial management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Customer Service Orientation</a:t>
            </a:r>
            <a:endParaRPr lang="en-US"/>
          </a:p>
        </p:txBody>
      </p:sp>
      <p:sp>
        <p:nvSpPr>
          <p:cNvPr id="3" name="Content Placeholder 2"/>
          <p:cNvSpPr>
            <a:spLocks noGrp="1"/>
          </p:cNvSpPr>
          <p:nvPr>
            <p:ph idx="1"/>
          </p:nvPr>
        </p:nvSpPr>
        <p:spPr/>
        <p:txBody>
          <a:bodyPr/>
          <a:p>
            <a:pPr lvl="0"/>
            <a:r>
              <a:rPr lang="en-US"/>
              <a:t>Treating philanthropic partners as valued customers</a:t>
            </a:r>
            <a:endParaRPr lang="en-US"/>
          </a:p>
          <a:p>
            <a:pPr lvl="0"/>
            <a:r>
              <a:rPr lang="en-US"/>
              <a:t>Responsive and client-focused approach</a:t>
            </a:r>
            <a:endParaRPr lang="en-US"/>
          </a:p>
          <a:p>
            <a:pPr lvl="0"/>
            <a:r>
              <a:rPr lang="en-US"/>
              <a:t>Examples:</a:t>
            </a:r>
            <a:endParaRPr lang="en-US"/>
          </a:p>
          <a:p>
            <a:pPr lvl="1"/>
            <a:r>
              <a:rPr lang="en-US"/>
              <a:t>Timely responses to inquiries</a:t>
            </a:r>
            <a:endParaRPr lang="en-US"/>
          </a:p>
          <a:p>
            <a:pPr lvl="1"/>
            <a:r>
              <a:rPr lang="en-US"/>
              <a:t>Tailoring project updates to donor preferences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5"/>
          <p:cNvSpPr>
            <a:spLocks noGrp="1"/>
          </p:cNvSpPr>
          <p:nvPr>
            <p:ph type="title"/>
          </p:nvPr>
        </p:nvSpPr>
        <p:spPr>
          <a:xfrm>
            <a:off x="831850" y="360363"/>
            <a:ext cx="10515600" cy="2852737"/>
          </a:xfrm>
        </p:spPr>
        <p:txBody>
          <a:bodyPr>
            <a:normAutofit/>
          </a:bodyPr>
          <a:p>
            <a:r>
              <a:rPr lang="en-US"/>
              <a:t>Розуміння західних організаційних практик і культури</a:t>
            </a:r>
            <a:endParaRPr lang="en-US"/>
          </a:p>
        </p:txBody>
      </p:sp>
      <p:sp>
        <p:nvSpPr>
          <p:cNvPr id="7" name="Text Placeholder 6"/>
          <p:cNvSpPr>
            <a:spLocks noGrp="1"/>
          </p:cNvSpPr>
          <p:nvPr>
            <p:ph type="body" idx="1"/>
          </p:nvPr>
        </p:nvSpPr>
        <p:spPr>
          <a:xfrm>
            <a:off x="831850" y="3240405"/>
            <a:ext cx="10515600" cy="624205"/>
          </a:xfrm>
        </p:spPr>
        <p:txBody>
          <a:bodyPr/>
          <a:p>
            <a:r>
              <a:rPr lang="en-US" sz="2800">
                <a:sym typeface="+mn-ea"/>
              </a:rPr>
              <a:t>уроки формування міжнародних партнерств</a:t>
            </a:r>
            <a:endParaRPr lang="en-US" sz="2800"/>
          </a:p>
          <a:p>
            <a:endParaRPr lang="en-US" sz="2800"/>
          </a:p>
        </p:txBody>
      </p:sp>
      <p:sp>
        <p:nvSpPr>
          <p:cNvPr id="8" name="Text Box 7"/>
          <p:cNvSpPr txBox="1"/>
          <p:nvPr/>
        </p:nvSpPr>
        <p:spPr>
          <a:xfrm>
            <a:off x="832485" y="4200525"/>
            <a:ext cx="10299065" cy="1198880"/>
          </a:xfrm>
          <a:prstGeom prst="rect">
            <a:avLst/>
          </a:prstGeom>
          <a:noFill/>
        </p:spPr>
        <p:txBody>
          <a:bodyPr wrap="square" rtlCol="0">
            <a:spAutoFit/>
          </a:bodyPr>
          <a:p>
            <a:r>
              <a:rPr lang="en-US">
                <a:solidFill>
                  <a:srgbClr val="4D004F"/>
                </a:solidFill>
                <a:latin typeface="Roboto" panose="02000000000000000000" charset="0"/>
                <a:cs typeface="Roboto" panose="02000000000000000000" charset="0"/>
              </a:rPr>
              <a:t>Ця сесія буде представлена англійською мовою та призначена для малих та середніх ОГС, які прагнуть покращити відносини із західними партнерами, особливо з філантропічними організаціями в США. Теми включають партнерство між організаціями, розуміння очікувань Заходу та стратегії встановлення як короткострокових, так і довгострокових відносин.</a:t>
            </a:r>
            <a:endParaRPr lang="en-US">
              <a:solidFill>
                <a:srgbClr val="4D004F"/>
              </a:solidFill>
              <a:latin typeface="Roboto" panose="02000000000000000000" charset="0"/>
              <a:cs typeface="Roboto" panose="02000000000000000000"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Cowboy Individualism</a:t>
            </a:r>
            <a:endParaRPr lang="en-US"/>
          </a:p>
        </p:txBody>
      </p:sp>
      <p:sp>
        <p:nvSpPr>
          <p:cNvPr id="3" name="Content Placeholder 2"/>
          <p:cNvSpPr>
            <a:spLocks noGrp="1"/>
          </p:cNvSpPr>
          <p:nvPr>
            <p:ph idx="1"/>
          </p:nvPr>
        </p:nvSpPr>
        <p:spPr/>
        <p:txBody>
          <a:bodyPr/>
          <a:p>
            <a:pPr lvl="0"/>
            <a:r>
              <a:rPr lang="en-US"/>
              <a:t>Balanced individualism with collaborative efforts</a:t>
            </a:r>
            <a:endParaRPr lang="en-US"/>
          </a:p>
          <a:p>
            <a:pPr lvl="0"/>
            <a:r>
              <a:rPr lang="en-US"/>
              <a:t>Leveraging unique strengths while working in a team</a:t>
            </a:r>
            <a:endParaRPr lang="en-US"/>
          </a:p>
          <a:p>
            <a:pPr lvl="0"/>
            <a:r>
              <a:rPr lang="en-US"/>
              <a:t>Examples:</a:t>
            </a:r>
            <a:endParaRPr lang="en-US"/>
          </a:p>
          <a:p>
            <a:pPr lvl="1"/>
            <a:r>
              <a:rPr lang="en-US"/>
              <a:t>Direct communication styles</a:t>
            </a:r>
            <a:endParaRPr lang="en-US"/>
          </a:p>
          <a:p>
            <a:pPr lvl="1"/>
            <a:r>
              <a:rPr lang="en-US"/>
              <a:t>Meritocracy</a:t>
            </a:r>
            <a:endParaRPr lang="en-US"/>
          </a:p>
          <a:p>
            <a:pPr lvl="1"/>
            <a:r>
              <a:rPr lang="en-US"/>
              <a:t>Encouraging innovation within a collaborative framework</a:t>
            </a:r>
            <a:endParaRPr lang="en-US"/>
          </a:p>
          <a:p>
            <a:pPr lvl="1"/>
            <a:r>
              <a:rPr lang="en-US"/>
              <a:t>Recognizing and celebrating individual contributions within the team</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Cultural Values Collaboration Guide</a:t>
            </a:r>
            <a:endParaRPr lang="en-US"/>
          </a:p>
        </p:txBody>
      </p:sp>
      <p:sp>
        <p:nvSpPr>
          <p:cNvPr id="4" name="Text Placeholder 3"/>
          <p:cNvSpPr>
            <a:spLocks noGrp="1"/>
          </p:cNvSpPr>
          <p:nvPr>
            <p:ph type="body" idx="1"/>
          </p:nvPr>
        </p:nvSpPr>
        <p:spPr/>
        <p:txBody>
          <a:bodyPr/>
          <a:p>
            <a:r>
              <a:rPr lang="en-US">
                <a:sym typeface="+mn-ea"/>
              </a:rPr>
              <a:t>A Brief overview: Understanding American Cultural Values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Communication</a:t>
            </a:r>
            <a:endParaRPr lang="en-US"/>
          </a:p>
        </p:txBody>
      </p:sp>
      <p:sp>
        <p:nvSpPr>
          <p:cNvPr id="3" name="Content Placeholder 2"/>
          <p:cNvSpPr>
            <a:spLocks noGrp="1"/>
          </p:cNvSpPr>
          <p:nvPr>
            <p:ph idx="1"/>
          </p:nvPr>
        </p:nvSpPr>
        <p:spPr/>
        <p:txBody>
          <a:bodyPr/>
          <a:p>
            <a:pPr lvl="0"/>
            <a:r>
              <a:rPr lang="en-US"/>
              <a:t>Clear and transparent communication</a:t>
            </a:r>
            <a:endParaRPr lang="en-US"/>
          </a:p>
          <a:p>
            <a:pPr lvl="0"/>
            <a:r>
              <a:rPr lang="en-US"/>
              <a:t>Direct communication, clarity in verbal and written interactions.</a:t>
            </a:r>
            <a:endParaRPr lang="en-US"/>
          </a:p>
          <a:p>
            <a:pPr lvl="0"/>
            <a:r>
              <a:rPr lang="en-US"/>
              <a:t>Examples: </a:t>
            </a:r>
            <a:endParaRPr lang="en-US"/>
          </a:p>
          <a:p>
            <a:pPr lvl="1"/>
            <a:r>
              <a:rPr lang="en-US"/>
              <a:t>Take time to listen - Think before you speak.</a:t>
            </a:r>
            <a:endParaRPr lang="en-US"/>
          </a:p>
          <a:p>
            <a:pPr lvl="1"/>
            <a:r>
              <a:rPr lang="en-US"/>
              <a:t>Speak clearly, and use a friendly tone.</a:t>
            </a:r>
            <a:endParaRPr lang="en-US"/>
          </a:p>
          <a:p>
            <a:pPr lvl="1"/>
            <a:r>
              <a:rPr lang="en-US"/>
              <a:t>Use simple words and short sentences.</a:t>
            </a:r>
            <a:endParaRPr lang="en-US"/>
          </a:p>
          <a:p>
            <a:pPr lvl="1"/>
            <a:r>
              <a:rPr lang="en-US"/>
              <a:t>Ask open questions (e.g., “how?” or “why?”) - </a:t>
            </a:r>
            <a:endParaRPr lang="en-US"/>
          </a:p>
          <a:p>
            <a:pPr lvl="1"/>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Communication</a:t>
            </a:r>
            <a:endParaRPr lang="en-US"/>
          </a:p>
        </p:txBody>
      </p:sp>
      <p:sp>
        <p:nvSpPr>
          <p:cNvPr id="3" name="Content Placeholder 2"/>
          <p:cNvSpPr>
            <a:spLocks noGrp="1"/>
          </p:cNvSpPr>
          <p:nvPr>
            <p:ph idx="1"/>
          </p:nvPr>
        </p:nvSpPr>
        <p:spPr/>
        <p:txBody>
          <a:bodyPr/>
          <a:p>
            <a:pPr lvl="0"/>
            <a:r>
              <a:rPr lang="en-US"/>
              <a:t>(There's) no such thing as a bad question</a:t>
            </a:r>
            <a:endParaRPr lang="en-US"/>
          </a:p>
          <a:p>
            <a:pPr lvl="1"/>
            <a:r>
              <a:rPr lang="en-US"/>
              <a:t>Do not be afraid to ask?</a:t>
            </a:r>
            <a:endParaRPr lang="en-US"/>
          </a:p>
          <a:p>
            <a:pPr lvl="0"/>
            <a:r>
              <a:rPr lang="en-US"/>
              <a:t>Check-in to make sure you understand </a:t>
            </a:r>
            <a:endParaRPr lang="en-US"/>
          </a:p>
          <a:p>
            <a:pPr lvl="0"/>
            <a:r>
              <a:rPr lang="en-US"/>
              <a:t>Don’t let embarassment become a barrier</a:t>
            </a:r>
            <a:endParaRPr lang="en-US"/>
          </a:p>
          <a:p>
            <a:pPr lvl="0"/>
            <a:r>
              <a:rPr lang="en-US"/>
              <a:t>Solicit “Feedback”</a:t>
            </a:r>
            <a:endParaRPr lang="en-US"/>
          </a:p>
          <a:p>
            <a:pPr lvl="1"/>
            <a:r>
              <a:rPr lang="en-US"/>
              <a:t>Chose wisely</a:t>
            </a:r>
            <a:endParaRPr lang="en-US"/>
          </a:p>
          <a:p>
            <a:pPr lvl="1"/>
            <a:r>
              <a:rPr lang="en-US"/>
              <a:t>Don’t ask if not ready</a:t>
            </a:r>
            <a:endParaRPr lang="en-US"/>
          </a:p>
          <a:p>
            <a:pPr lvl="1"/>
            <a:r>
              <a:rPr lang="en-US"/>
              <a:t>Don’t personalize</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Communication</a:t>
            </a:r>
            <a:endParaRPr lang="en-US"/>
          </a:p>
        </p:txBody>
      </p:sp>
      <p:sp>
        <p:nvSpPr>
          <p:cNvPr id="3" name="Content Placeholder 2"/>
          <p:cNvSpPr>
            <a:spLocks noGrp="1"/>
          </p:cNvSpPr>
          <p:nvPr>
            <p:ph idx="1"/>
          </p:nvPr>
        </p:nvSpPr>
        <p:spPr/>
        <p:txBody>
          <a:bodyPr/>
          <a:p>
            <a:pPr lvl="0"/>
            <a:r>
              <a:rPr lang="en-US"/>
              <a:t>5 Ws and H refers to the six (seven) basic questions to ask when gathering information or solving a problem. The questions are:</a:t>
            </a:r>
            <a:endParaRPr lang="en-US"/>
          </a:p>
          <a:p>
            <a:pPr lvl="1"/>
            <a:r>
              <a:rPr lang="en-US"/>
              <a:t>Who?</a:t>
            </a:r>
            <a:endParaRPr lang="en-US"/>
          </a:p>
          <a:p>
            <a:pPr lvl="1"/>
            <a:r>
              <a:rPr lang="en-US"/>
              <a:t>What?</a:t>
            </a:r>
            <a:endParaRPr lang="en-US"/>
          </a:p>
          <a:p>
            <a:pPr lvl="1"/>
            <a:r>
              <a:rPr lang="en-US"/>
              <a:t>Where?</a:t>
            </a:r>
            <a:endParaRPr lang="en-US"/>
          </a:p>
          <a:p>
            <a:pPr lvl="1"/>
            <a:r>
              <a:rPr lang="en-US"/>
              <a:t>When?</a:t>
            </a:r>
            <a:endParaRPr lang="en-US"/>
          </a:p>
          <a:p>
            <a:pPr lvl="1"/>
            <a:r>
              <a:rPr lang="en-US"/>
              <a:t>Why?</a:t>
            </a:r>
            <a:endParaRPr lang="en-US"/>
          </a:p>
          <a:p>
            <a:pPr lvl="1"/>
            <a:r>
              <a:rPr lang="en-US"/>
              <a:t>How? and How Much?</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Time Management and Punctuality</a:t>
            </a:r>
            <a:endParaRPr lang="en-US"/>
          </a:p>
        </p:txBody>
      </p:sp>
      <p:sp>
        <p:nvSpPr>
          <p:cNvPr id="3" name="Content Placeholder 2"/>
          <p:cNvSpPr>
            <a:spLocks noGrp="1"/>
          </p:cNvSpPr>
          <p:nvPr>
            <p:ph idx="1"/>
          </p:nvPr>
        </p:nvSpPr>
        <p:spPr/>
        <p:txBody>
          <a:bodyPr>
            <a:normAutofit/>
          </a:bodyPr>
          <a:p>
            <a:pPr lvl="0"/>
            <a:r>
              <a:rPr lang="en-US"/>
              <a:t>Time Is Money - time is commodity</a:t>
            </a:r>
            <a:endParaRPr lang="en-US"/>
          </a:p>
          <a:p>
            <a:pPr lvl="1"/>
            <a:r>
              <a:rPr lang="en-US" sz="2400"/>
              <a:t>Living by the clock</a:t>
            </a:r>
            <a:endParaRPr lang="en-US"/>
          </a:p>
          <a:p>
            <a:pPr lvl="0"/>
            <a:r>
              <a:rPr lang="en-US"/>
              <a:t>Punctuality as a valued trait, efficient use of time in business.</a:t>
            </a:r>
            <a:endParaRPr lang="en-US"/>
          </a:p>
          <a:p>
            <a:pPr lvl="0"/>
            <a:r>
              <a:rPr lang="en-US"/>
              <a:t>Example: </a:t>
            </a:r>
            <a:endParaRPr lang="en-US"/>
          </a:p>
          <a:p>
            <a:pPr lvl="1"/>
            <a:r>
              <a:rPr lang="en-US"/>
              <a:t>Meetings and appointments start and end promptly.</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Scheduling and Planning</a:t>
            </a:r>
            <a:endParaRPr lang="en-US"/>
          </a:p>
        </p:txBody>
      </p:sp>
      <p:sp>
        <p:nvSpPr>
          <p:cNvPr id="3" name="Content Placeholder 2"/>
          <p:cNvSpPr>
            <a:spLocks noGrp="1"/>
          </p:cNvSpPr>
          <p:nvPr>
            <p:ph idx="1"/>
          </p:nvPr>
        </p:nvSpPr>
        <p:spPr/>
        <p:txBody>
          <a:bodyPr>
            <a:normAutofit/>
          </a:bodyPr>
          <a:p>
            <a:pPr lvl="0"/>
            <a:r>
              <a:rPr lang="en-US"/>
              <a:t>“Against the Clock” - importance of planning</a:t>
            </a:r>
            <a:endParaRPr lang="en-US"/>
          </a:p>
          <a:p>
            <a:pPr lvl="0"/>
            <a:r>
              <a:rPr lang="en-US"/>
              <a:t>Planning and adherence to schedules.</a:t>
            </a:r>
            <a:endParaRPr lang="en-US"/>
          </a:p>
          <a:p>
            <a:pPr lvl="1"/>
            <a:r>
              <a:rPr lang="en-US"/>
              <a:t>Agendas</a:t>
            </a:r>
            <a:endParaRPr lang="en-US"/>
          </a:p>
          <a:p>
            <a:pPr lvl="1"/>
            <a:endParaRPr lang="en-US"/>
          </a:p>
          <a:p>
            <a:pPr lvl="0"/>
            <a:r>
              <a:rPr lang="en-US"/>
              <a:t>Example: </a:t>
            </a:r>
            <a:endParaRPr lang="en-US"/>
          </a:p>
          <a:p>
            <a:pPr lvl="1"/>
            <a:r>
              <a:rPr lang="en-US"/>
              <a:t>Scheduled events as commitments.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Legalistic Culture</a:t>
            </a:r>
            <a:endParaRPr lang="en-US"/>
          </a:p>
        </p:txBody>
      </p:sp>
      <p:sp>
        <p:nvSpPr>
          <p:cNvPr id="3" name="Content Placeholder 2"/>
          <p:cNvSpPr>
            <a:spLocks noGrp="1"/>
          </p:cNvSpPr>
          <p:nvPr>
            <p:ph idx="1"/>
          </p:nvPr>
        </p:nvSpPr>
        <p:spPr/>
        <p:txBody>
          <a:bodyPr>
            <a:normAutofit/>
          </a:bodyPr>
          <a:p>
            <a:pPr lvl="0"/>
            <a:r>
              <a:rPr lang="en-US"/>
              <a:t>“(Do Something) By the Book” - legal frameworks in conduct</a:t>
            </a:r>
            <a:endParaRPr lang="en-US"/>
          </a:p>
          <a:p>
            <a:pPr lvl="0"/>
            <a:r>
              <a:rPr lang="en-US"/>
              <a:t>Dominance of legalistic thinking - great faith in the power of law and legal institutions to solve problems. </a:t>
            </a:r>
            <a:endParaRPr lang="en-US"/>
          </a:p>
          <a:p>
            <a:pPr lvl="0"/>
            <a:r>
              <a:rPr lang="en-US"/>
              <a:t>Example: </a:t>
            </a:r>
            <a:endParaRPr lang="en-US"/>
          </a:p>
          <a:p>
            <a:pPr lvl="1"/>
            <a:r>
              <a:rPr lang="en-US"/>
              <a:t>Respect for written laws and regulations prioritizes personal liberties, including freedom of speech, religion, and privacy.</a:t>
            </a:r>
            <a:endParaRPr lang="en-US"/>
          </a:p>
          <a:p>
            <a:pPr lvl="1"/>
            <a:r>
              <a:rPr lang="en-US"/>
              <a:t>High importance placed on contracts and legal agreements, and legal resolution in case of disputes.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Culture</a:t>
            </a:r>
            <a:endParaRPr lang="en-US"/>
          </a:p>
        </p:txBody>
      </p:sp>
      <p:sp>
        <p:nvSpPr>
          <p:cNvPr id="3" name="Content Placeholder 2"/>
          <p:cNvSpPr>
            <a:spLocks noGrp="1"/>
          </p:cNvSpPr>
          <p:nvPr>
            <p:ph idx="1"/>
          </p:nvPr>
        </p:nvSpPr>
        <p:spPr/>
        <p:txBody>
          <a:bodyPr>
            <a:normAutofit/>
          </a:bodyPr>
          <a:p>
            <a:pPr lvl="0"/>
            <a:r>
              <a:rPr lang="en-US"/>
              <a:t>Emphasizes a formal and efficient communication style.</a:t>
            </a:r>
            <a:endParaRPr lang="en-US"/>
          </a:p>
          <a:p>
            <a:pPr lvl="0"/>
            <a:r>
              <a:rPr lang="en-US"/>
              <a:t>Prioritizes calculated opportunities over personal connections, favoring brief and focused professional interactions.</a:t>
            </a:r>
            <a:endParaRPr lang="en-US"/>
          </a:p>
          <a:p>
            <a:pPr lvl="0"/>
            <a:r>
              <a:rPr lang="en-US"/>
              <a:t>Example: </a:t>
            </a:r>
            <a:endParaRPr lang="en-US"/>
          </a:p>
          <a:p>
            <a:pPr lvl="1"/>
            <a:r>
              <a:rPr lang="en-US"/>
              <a:t>Formality in interactions, especially in public.</a:t>
            </a:r>
            <a:endParaRPr lang="en-US"/>
          </a:p>
          <a:p>
            <a:pPr lvl="1"/>
            <a:r>
              <a:rPr lang="en-US"/>
              <a:t>Personal information sharing viewed as unprofessional.</a:t>
            </a:r>
            <a:endParaRPr lang="en-US"/>
          </a:p>
          <a:p>
            <a:pPr lvl="1"/>
            <a:r>
              <a:rPr lang="en-US"/>
              <a:t>Swift transition from greetings to meeting subjects.</a:t>
            </a:r>
            <a:endParaRPr lang="en-US"/>
          </a:p>
          <a:p>
            <a:pPr lvl="1"/>
            <a:r>
              <a:rPr lang="en-US"/>
              <a:t>"How are you?" more of a formality, expecting brief responses.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noFill/>
        </p:spPr>
        <p:txBody>
          <a:bodyPr/>
          <a:p>
            <a:r>
              <a:rPr lang="en-US">
                <a:solidFill>
                  <a:srgbClr val="54B848"/>
                </a:solidFill>
              </a:rPr>
              <a:t>Mannerisms and </a:t>
            </a:r>
            <a:r>
              <a:rPr lang="en-US"/>
              <a:t>Gestures</a:t>
            </a:r>
            <a:endParaRPr lang="en-US"/>
          </a:p>
        </p:txBody>
      </p:sp>
      <p:pic>
        <p:nvPicPr>
          <p:cNvPr id="5" name="Content Placeholder 4" descr="C:\Users\geonight\Downloads\December Conference in Kyiv\PPT\Actvity - Elevator Pitch\Word Cloud -Manners 7.pngWord Cloud -Manners 7"/>
          <p:cNvPicPr>
            <a:picLocks noChangeAspect="1"/>
          </p:cNvPicPr>
          <p:nvPr>
            <p:ph idx="1"/>
          </p:nvPr>
        </p:nvPicPr>
        <p:blipFill>
          <a:blip r:embed="rId1"/>
          <a:srcRect l="7" r="7"/>
          <a:stretch>
            <a:fillRect/>
          </a:stretch>
        </p:blipFill>
        <p:spPr>
          <a:xfrm>
            <a:off x="2301240" y="1497013"/>
            <a:ext cx="7589520" cy="38639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Building Effective Partnerships</a:t>
            </a:r>
            <a:endParaRPr lang="en-US"/>
          </a:p>
        </p:txBody>
      </p:sp>
      <p:sp>
        <p:nvSpPr>
          <p:cNvPr id="3" name="Text Placeholder 2"/>
          <p:cNvSpPr>
            <a:spLocks noGrp="1"/>
          </p:cNvSpPr>
          <p:nvPr>
            <p:ph type="body" idx="1"/>
          </p:nvPr>
        </p:nvSpPr>
        <p:spPr/>
        <p:txBody>
          <a:bodyPr/>
          <a:p>
            <a:pPr lvl="0"/>
            <a:r>
              <a:rPr lang="en-US"/>
              <a:t>Key Principles Guiding Collaboration </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Integrity</a:t>
            </a:r>
            <a:endParaRPr lang="en-US"/>
          </a:p>
        </p:txBody>
      </p:sp>
      <p:sp>
        <p:nvSpPr>
          <p:cNvPr id="3" name="Content Placeholder 2"/>
          <p:cNvSpPr>
            <a:spLocks noGrp="1"/>
          </p:cNvSpPr>
          <p:nvPr>
            <p:ph idx="1"/>
          </p:nvPr>
        </p:nvSpPr>
        <p:spPr/>
        <p:txBody>
          <a:bodyPr>
            <a:normAutofit lnSpcReduction="20000"/>
          </a:bodyPr>
          <a:p>
            <a:pPr lvl="0"/>
            <a:r>
              <a:rPr lang="en-US"/>
              <a:t>Ethical Conduct</a:t>
            </a:r>
            <a:endParaRPr lang="en-US"/>
          </a:p>
          <a:p>
            <a:pPr lvl="0"/>
            <a:r>
              <a:rPr lang="en-US"/>
              <a:t>Value of integrity and honesty.</a:t>
            </a:r>
            <a:endParaRPr lang="en-US"/>
          </a:p>
          <a:p>
            <a:pPr lvl="0"/>
            <a:r>
              <a:rPr lang="en-US"/>
              <a:t>Example: </a:t>
            </a:r>
            <a:endParaRPr lang="en-US"/>
          </a:p>
          <a:p>
            <a:pPr lvl="1"/>
            <a:r>
              <a:rPr lang="en-US"/>
              <a:t>Expectation of ethical behavior in dealings.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Collaboration and Teamwork</a:t>
            </a:r>
            <a:endParaRPr lang="en-US"/>
          </a:p>
        </p:txBody>
      </p:sp>
      <p:sp>
        <p:nvSpPr>
          <p:cNvPr id="3" name="Content Placeholder 2"/>
          <p:cNvSpPr>
            <a:spLocks noGrp="1"/>
          </p:cNvSpPr>
          <p:nvPr>
            <p:ph idx="1"/>
          </p:nvPr>
        </p:nvSpPr>
        <p:spPr/>
        <p:txBody>
          <a:bodyPr>
            <a:normAutofit lnSpcReduction="20000"/>
          </a:bodyPr>
          <a:p>
            <a:pPr lvl="0"/>
            <a:r>
              <a:rPr lang="en-US"/>
              <a:t>Appreciation for Teamwork</a:t>
            </a:r>
            <a:endParaRPr lang="en-US"/>
          </a:p>
          <a:p>
            <a:pPr lvl="0"/>
            <a:r>
              <a:rPr lang="en-US"/>
              <a:t>Value of collaborative approaches, encouragement of group efforts.</a:t>
            </a:r>
            <a:endParaRPr lang="en-US"/>
          </a:p>
          <a:p>
            <a:pPr lvl="0"/>
            <a:r>
              <a:rPr lang="en-US"/>
              <a:t>Example: </a:t>
            </a:r>
            <a:endParaRPr lang="en-US"/>
          </a:p>
          <a:p>
            <a:pPr lvl="1"/>
            <a:r>
              <a:rPr lang="en-US"/>
              <a:t>Diverse perspectives in problem-solving.</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Adaptability and Innovation</a:t>
            </a:r>
            <a:endParaRPr lang="en-US"/>
          </a:p>
        </p:txBody>
      </p:sp>
      <p:sp>
        <p:nvSpPr>
          <p:cNvPr id="3" name="Content Placeholder 2"/>
          <p:cNvSpPr>
            <a:spLocks noGrp="1"/>
          </p:cNvSpPr>
          <p:nvPr>
            <p:ph idx="1"/>
          </p:nvPr>
        </p:nvSpPr>
        <p:spPr/>
        <p:txBody>
          <a:bodyPr>
            <a:normAutofit lnSpcReduction="20000"/>
          </a:bodyPr>
          <a:p>
            <a:pPr lvl="0"/>
            <a:r>
              <a:rPr lang="en-US"/>
              <a:t>Flexibility in Business</a:t>
            </a:r>
            <a:endParaRPr lang="en-US"/>
          </a:p>
          <a:p>
            <a:pPr lvl="0"/>
            <a:r>
              <a:rPr lang="en-US"/>
              <a:t>Esteem for adaptability and innovation.</a:t>
            </a:r>
            <a:endParaRPr lang="en-US"/>
          </a:p>
          <a:p>
            <a:pPr lvl="0"/>
            <a:r>
              <a:rPr lang="en-US"/>
              <a:t>Example: </a:t>
            </a:r>
            <a:endParaRPr lang="en-US"/>
          </a:p>
          <a:p>
            <a:pPr lvl="1"/>
            <a:r>
              <a:rPr lang="en-US"/>
              <a:t>Appreciation for creative problem-solving.</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Professionalism</a:t>
            </a:r>
            <a:endParaRPr lang="en-US"/>
          </a:p>
        </p:txBody>
      </p:sp>
      <p:sp>
        <p:nvSpPr>
          <p:cNvPr id="3" name="Content Placeholder 2"/>
          <p:cNvSpPr>
            <a:spLocks noGrp="1"/>
          </p:cNvSpPr>
          <p:nvPr>
            <p:ph idx="1"/>
          </p:nvPr>
        </p:nvSpPr>
        <p:spPr/>
        <p:txBody>
          <a:bodyPr>
            <a:normAutofit lnSpcReduction="20000"/>
          </a:bodyPr>
          <a:p>
            <a:pPr lvl="0"/>
            <a:r>
              <a:rPr lang="en-US"/>
              <a:t>Emphasis on Professional Conduct</a:t>
            </a:r>
            <a:endParaRPr lang="en-US"/>
          </a:p>
          <a:p>
            <a:pPr lvl="0"/>
            <a:r>
              <a:rPr lang="en-US"/>
              <a:t>Professional attire and behavior expectations.</a:t>
            </a:r>
            <a:endParaRPr lang="en-US"/>
          </a:p>
          <a:p>
            <a:pPr lvl="0"/>
            <a:r>
              <a:rPr lang="en-US"/>
              <a:t>Example: </a:t>
            </a:r>
            <a:endParaRPr lang="en-US"/>
          </a:p>
          <a:p>
            <a:pPr lvl="1"/>
            <a:r>
              <a:rPr lang="en-US"/>
              <a:t>Maintenance of a professional image in interactions.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Conclusion</a:t>
            </a:r>
            <a:endParaRPr lang="en-US"/>
          </a:p>
        </p:txBody>
      </p:sp>
      <p:sp>
        <p:nvSpPr>
          <p:cNvPr id="3" name="Content Placeholder 2"/>
          <p:cNvSpPr>
            <a:spLocks noGrp="1"/>
          </p:cNvSpPr>
          <p:nvPr>
            <p:ph idx="1"/>
          </p:nvPr>
        </p:nvSpPr>
        <p:spPr/>
        <p:txBody>
          <a:bodyPr>
            <a:normAutofit lnSpcReduction="20000"/>
          </a:bodyPr>
          <a:p>
            <a:pPr lvl="0"/>
            <a:r>
              <a:rPr lang="en-US"/>
              <a:t>Enhancing Collaboration</a:t>
            </a:r>
            <a:endParaRPr lang="en-US"/>
          </a:p>
          <a:p>
            <a:pPr lvl="0"/>
            <a:r>
              <a:rPr lang="en-US"/>
              <a:t>Understanding and aligning with American values.</a:t>
            </a:r>
            <a:endParaRPr lang="en-US"/>
          </a:p>
          <a:p>
            <a:pPr lvl="0"/>
            <a:r>
              <a:rPr lang="en-US"/>
              <a:t>Example: </a:t>
            </a:r>
            <a:endParaRPr lang="en-US"/>
          </a:p>
          <a:p>
            <a:pPr lvl="1"/>
            <a:r>
              <a:rPr lang="en-US"/>
              <a:t>Improved communication and collaboration outcomes.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Cross-Cultural Awareness</a:t>
            </a:r>
            <a:endParaRPr lang="en-US"/>
          </a:p>
        </p:txBody>
      </p:sp>
      <p:sp>
        <p:nvSpPr>
          <p:cNvPr id="3" name="Text Placeholder 2"/>
          <p:cNvSpPr>
            <a:spLocks noGrp="1"/>
          </p:cNvSpPr>
          <p:nvPr>
            <p:ph type="body" idx="1"/>
          </p:nvPr>
        </p:nvSpPr>
        <p:spPr/>
        <p:txBody>
          <a:bodyPr/>
          <a:p>
            <a:r>
              <a:rPr lang="en-US"/>
              <a:t>In Multi-cultural and Virtual Settings</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Cross-Cultural Dimension</a:t>
            </a:r>
            <a:endParaRPr lang="en-US"/>
          </a:p>
        </p:txBody>
      </p:sp>
      <p:sp>
        <p:nvSpPr>
          <p:cNvPr id="3" name="Content Placeholder 2"/>
          <p:cNvSpPr>
            <a:spLocks noGrp="1"/>
          </p:cNvSpPr>
          <p:nvPr>
            <p:ph idx="1"/>
          </p:nvPr>
        </p:nvSpPr>
        <p:spPr/>
        <p:txBody>
          <a:bodyPr/>
          <a:p>
            <a:pPr lvl="0"/>
            <a:r>
              <a:rPr lang="en-US"/>
              <a:t>  Globalization in business is prevalent; cultural awareness is crucial.</a:t>
            </a:r>
            <a:endParaRPr lang="en-US"/>
          </a:p>
          <a:p>
            <a:pPr lvl="0"/>
            <a:r>
              <a:rPr lang="en-US"/>
              <a:t>  Focus on the Relationships Dimension – key for cross-cultural communication.</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Cross-Cultural Dimension</a:t>
            </a:r>
            <a:endParaRPr lang="en-US"/>
          </a:p>
        </p:txBody>
      </p:sp>
      <p:sp>
        <p:nvSpPr>
          <p:cNvPr id="3" name="Content Placeholder 2"/>
          <p:cNvSpPr>
            <a:spLocks noGrp="1"/>
          </p:cNvSpPr>
          <p:nvPr>
            <p:ph idx="1"/>
          </p:nvPr>
        </p:nvSpPr>
        <p:spPr/>
        <p:txBody>
          <a:bodyPr/>
          <a:p>
            <a:pPr lvl="0"/>
            <a:r>
              <a:rPr lang="en-US"/>
              <a:t>Importance of Relationships:</a:t>
            </a:r>
            <a:endParaRPr lang="en-US"/>
          </a:p>
          <a:p>
            <a:pPr lvl="1"/>
            <a:r>
              <a:rPr lang="en-US"/>
              <a:t>  Fundamental for successful collaboration.</a:t>
            </a:r>
            <a:endParaRPr lang="en-US"/>
          </a:p>
          <a:p>
            <a:pPr lvl="1"/>
            <a:r>
              <a:rPr lang="en-US"/>
              <a:t>  Spectrum: "Interpersonal" to "Transactional."</a:t>
            </a:r>
            <a:endParaRPr lang="en-US"/>
          </a:p>
          <a:p>
            <a:pPr lvl="1"/>
            <a:r>
              <a:rPr lang="en-US"/>
              <a:t>  Trust and comfort are prerequisites for effective work.</a:t>
            </a:r>
            <a:endParaRPr lang="en-US"/>
          </a:p>
          <a:p>
            <a:pPr lvl="0"/>
            <a:r>
              <a:rPr lang="en-US"/>
              <a:t>Identifying Preferences:</a:t>
            </a:r>
            <a:endParaRPr lang="en-US"/>
          </a:p>
          <a:p>
            <a:pPr lvl="1"/>
            <a:r>
              <a:rPr lang="en-US"/>
              <a:t>  Observing visible behavior reveals relationship preferences.</a:t>
            </a:r>
            <a:endParaRPr lang="en-US"/>
          </a:p>
          <a:p>
            <a:pPr lvl="1"/>
            <a:r>
              <a:rPr lang="en-US"/>
              <a:t>  Questions to determine Interpersonal or Transactional inclinations.</a:t>
            </a:r>
            <a:endParaRPr lang="en-US"/>
          </a:p>
          <a:p>
            <a:pPr lvl="1"/>
            <a:r>
              <a:rPr lang="en-US"/>
              <a:t>  Quick background research aids understanding.</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Navigating Relationships </a:t>
            </a:r>
            <a:endParaRPr lang="en-US"/>
          </a:p>
        </p:txBody>
      </p:sp>
      <p:sp>
        <p:nvSpPr>
          <p:cNvPr id="3" name="Content Placeholder 2"/>
          <p:cNvSpPr>
            <a:spLocks noGrp="1"/>
          </p:cNvSpPr>
          <p:nvPr>
            <p:ph idx="1"/>
          </p:nvPr>
        </p:nvSpPr>
        <p:spPr/>
        <p:txBody>
          <a:bodyPr/>
          <a:p>
            <a:pPr lvl="0"/>
            <a:r>
              <a:rPr lang="en-US"/>
              <a:t>Cultural Continuum:</a:t>
            </a:r>
            <a:endParaRPr lang="en-US"/>
          </a:p>
          <a:p>
            <a:pPr lvl="1"/>
            <a:r>
              <a:rPr lang="en-US"/>
              <a:t>  Recognize where a culture sits on the “Relationships Spectrum.”</a:t>
            </a:r>
            <a:endParaRPr lang="en-US"/>
          </a:p>
          <a:p>
            <a:pPr lvl="0"/>
            <a:r>
              <a:rPr lang="en-US"/>
              <a:t>Multicultural Teams:</a:t>
            </a:r>
            <a:endParaRPr lang="en-US"/>
          </a:p>
          <a:p>
            <a:pPr lvl="1"/>
            <a:r>
              <a:rPr lang="en-US"/>
              <a:t>  Transactional cultures (e.g., US) quick to business.</a:t>
            </a:r>
            <a:endParaRPr lang="en-US"/>
          </a:p>
          <a:p>
            <a:pPr lvl="1"/>
            <a:r>
              <a:rPr lang="en-US"/>
              <a:t>  Interpersonal cultures (e.g., Ukraine) value personal connections before business.</a:t>
            </a:r>
            <a:endParaRPr lang="en-US"/>
          </a:p>
          <a:p>
            <a:pPr lvl="2"/>
            <a:r>
              <a:rPr lang="en-US"/>
              <a:t>Meals, personal discussions advance business deals. (true or not)</a:t>
            </a:r>
            <a:endParaRPr lang="en-US"/>
          </a:p>
          <a:p>
            <a:pPr lvl="2"/>
            <a:r>
              <a:rPr lang="en-US"/>
              <a:t>Importance of personal connections (might be higher) for Ukrainian CSOs and NGOs.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Navigating Relationships</a:t>
            </a:r>
            <a:endParaRPr lang="en-US"/>
          </a:p>
        </p:txBody>
      </p:sp>
      <p:sp>
        <p:nvSpPr>
          <p:cNvPr id="3" name="Content Placeholder 2"/>
          <p:cNvSpPr>
            <a:spLocks noGrp="1"/>
          </p:cNvSpPr>
          <p:nvPr>
            <p:ph idx="1"/>
          </p:nvPr>
        </p:nvSpPr>
        <p:spPr/>
        <p:txBody>
          <a:bodyPr/>
          <a:p>
            <a:pPr lvl="0"/>
            <a:r>
              <a:rPr lang="en-US"/>
              <a:t>Adapting Work Styles:</a:t>
            </a:r>
            <a:endParaRPr lang="en-US"/>
          </a:p>
          <a:p>
            <a:pPr lvl="1"/>
            <a:r>
              <a:rPr lang="en-US"/>
              <a:t>  Transactional: Legal systems, contracts, and penalties.</a:t>
            </a:r>
            <a:endParaRPr lang="en-US"/>
          </a:p>
          <a:p>
            <a:pPr lvl="1"/>
            <a:r>
              <a:rPr lang="en-US"/>
              <a:t>  Interpersonal: Strong relationships, trust, and personal connections.</a:t>
            </a:r>
            <a:endParaRPr lang="en-US"/>
          </a:p>
          <a:p>
            <a:pPr lvl="0"/>
            <a:r>
              <a:rPr lang="en-US"/>
              <a:t>Cultural Adaptation:</a:t>
            </a:r>
            <a:endParaRPr lang="en-US"/>
          </a:p>
          <a:p>
            <a:pPr lvl="1"/>
            <a:r>
              <a:rPr lang="en-US"/>
              <a:t>  Understanding diverse cultural expectations is crucial.</a:t>
            </a:r>
            <a:endParaRPr lang="en-US"/>
          </a:p>
          <a:p>
            <a:pPr lvl="1"/>
            <a:r>
              <a:rPr lang="en-US"/>
              <a:t>  Adapting work styles enhances global business success.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Proactive Communication</a:t>
            </a:r>
            <a:endParaRPr lang="en-US"/>
          </a:p>
        </p:txBody>
      </p:sp>
      <p:sp>
        <p:nvSpPr>
          <p:cNvPr id="3" name="Content Placeholder 2"/>
          <p:cNvSpPr>
            <a:spLocks noGrp="1"/>
          </p:cNvSpPr>
          <p:nvPr>
            <p:ph idx="1"/>
          </p:nvPr>
        </p:nvSpPr>
        <p:spPr/>
        <p:txBody>
          <a:bodyPr/>
          <a:p>
            <a:pPr lvl="0"/>
            <a:r>
              <a:rPr lang="en-US"/>
              <a:t>Proactive communication refers to the practice of initiating and taking the lead in conveying information, updates, or responses before they are explicitly requested or before issues arise</a:t>
            </a:r>
            <a:endParaRPr lang="en-US"/>
          </a:p>
          <a:p>
            <a:pPr lvl="0"/>
            <a:r>
              <a:rPr lang="en-US"/>
              <a:t>Examples:</a:t>
            </a:r>
            <a:endParaRPr lang="en-US"/>
          </a:p>
          <a:p>
            <a:pPr lvl="2"/>
            <a:r>
              <a:rPr lang="en-US"/>
              <a:t>Regular Updates: Provide donors with timely transparent updates on the progress include success stories, milestones achieved, and any challenges.</a:t>
            </a:r>
            <a:endParaRPr lang="en-US"/>
          </a:p>
          <a:p>
            <a:pPr lvl="2"/>
            <a:r>
              <a:rPr lang="en-US"/>
              <a:t>Anticipate Needs: Anticipate potential questions or concerns </a:t>
            </a:r>
            <a:r>
              <a:rPr lang="en-US"/>
              <a:t>addressing them in advance</a:t>
            </a:r>
            <a:endParaRPr lang="en-US"/>
          </a:p>
          <a:p>
            <a:pPr lvl="1"/>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Navigating Relationships</a:t>
            </a:r>
            <a:endParaRPr lang="en-US"/>
          </a:p>
        </p:txBody>
      </p:sp>
      <p:sp>
        <p:nvSpPr>
          <p:cNvPr id="3" name="Content Placeholder 2"/>
          <p:cNvSpPr>
            <a:spLocks noGrp="1"/>
          </p:cNvSpPr>
          <p:nvPr>
            <p:ph idx="1"/>
          </p:nvPr>
        </p:nvSpPr>
        <p:spPr/>
        <p:txBody>
          <a:bodyPr/>
          <a:p>
            <a:pPr lvl="0"/>
            <a:r>
              <a:rPr lang="en-US"/>
              <a:t>Cross-Cultural Awareness:</a:t>
            </a:r>
            <a:endParaRPr lang="en-US"/>
          </a:p>
          <a:p>
            <a:pPr lvl="1"/>
            <a:r>
              <a:rPr lang="en-US"/>
              <a:t>  Awareness of relationship importance in decision-making.</a:t>
            </a:r>
            <a:endParaRPr lang="en-US"/>
          </a:p>
          <a:p>
            <a:pPr lvl="1"/>
            <a:r>
              <a:rPr lang="en-US"/>
              <a:t>  Ukrainians can learn from examples of investing in longer-term relationships.</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Conclusion:</a:t>
            </a:r>
            <a:endParaRPr lang="en-US"/>
          </a:p>
        </p:txBody>
      </p:sp>
      <p:sp>
        <p:nvSpPr>
          <p:cNvPr id="3" name="Content Placeholder 2"/>
          <p:cNvSpPr>
            <a:spLocks noGrp="1"/>
          </p:cNvSpPr>
          <p:nvPr>
            <p:ph idx="1"/>
          </p:nvPr>
        </p:nvSpPr>
        <p:spPr/>
        <p:txBody>
          <a:bodyPr/>
          <a:p>
            <a:pPr lvl="0"/>
            <a:r>
              <a:rPr lang="en-US"/>
              <a:t>Regardless of cultural background, cross-cultural awareness is key.</a:t>
            </a:r>
            <a:endParaRPr lang="en-US"/>
          </a:p>
          <a:p>
            <a:pPr lvl="0"/>
            <a:r>
              <a:rPr lang="en-US" u="sng"/>
              <a:t>Observe</a:t>
            </a:r>
            <a:r>
              <a:rPr lang="en-US"/>
              <a:t>, </a:t>
            </a:r>
            <a:r>
              <a:rPr lang="en-US" u="sng"/>
              <a:t>adapt</a:t>
            </a:r>
            <a:r>
              <a:rPr lang="en-US"/>
              <a:t>, and </a:t>
            </a:r>
            <a:r>
              <a:rPr lang="en-US" b="1"/>
              <a:t>ASK</a:t>
            </a:r>
            <a:r>
              <a:rPr lang="en-US"/>
              <a:t> - be culturally aware for global success.</a:t>
            </a:r>
            <a:endParaRPr lang="en-US"/>
          </a:p>
          <a:p>
            <a:pPr lvl="0"/>
            <a:r>
              <a:rPr lang="en-US"/>
              <a:t>Ukrainian CSOs and NGOs: Be purposeful in understanding cultural diversity for effective collaboration and the development of long-term </a:t>
            </a:r>
            <a:r>
              <a:rPr lang="en-US">
                <a:sym typeface="+mn-ea"/>
              </a:rPr>
              <a:t>partnerships</a:t>
            </a:r>
            <a:r>
              <a:rPr lang="en-US"/>
              <a: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Navigating Virtual Cross-Cultural Dynamics  </a:t>
            </a:r>
            <a:endParaRPr lang="en-US"/>
          </a:p>
        </p:txBody>
      </p:sp>
      <p:sp>
        <p:nvSpPr>
          <p:cNvPr id="4" name="Text Placeholder 3"/>
          <p:cNvSpPr>
            <a:spLocks noGrp="1"/>
          </p:cNvSpPr>
          <p:nvPr>
            <p:ph type="body" idx="1"/>
          </p:nvPr>
        </p:nvSpPr>
        <p:spPr/>
        <p:txBody>
          <a:bodyPr/>
          <a:p>
            <a:r>
              <a:rPr lang="en-US">
                <a:sym typeface="+mn-ea"/>
              </a:rPr>
              <a:t>Insights into On-line Meetings</a:t>
            </a:r>
            <a:endParaRPr lang="en-US">
              <a:sym typeface="+mn-e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Language Dynamics</a:t>
            </a:r>
            <a:endParaRPr lang="en-US"/>
          </a:p>
        </p:txBody>
      </p:sp>
      <p:sp>
        <p:nvSpPr>
          <p:cNvPr id="3" name="Content Placeholder 2"/>
          <p:cNvSpPr>
            <a:spLocks noGrp="1"/>
          </p:cNvSpPr>
          <p:nvPr>
            <p:ph idx="1"/>
          </p:nvPr>
        </p:nvSpPr>
        <p:spPr/>
        <p:txBody>
          <a:bodyPr/>
          <a:p>
            <a:pPr lvl="0"/>
            <a:r>
              <a:rPr lang="en-US"/>
              <a:t>Global meetings often use "Global English," but variations exist (American English, British English, etc.).</a:t>
            </a:r>
            <a:endParaRPr lang="en-US"/>
          </a:p>
          <a:p>
            <a:pPr lvl="0"/>
            <a:r>
              <a:rPr lang="en-US"/>
              <a:t>Both Ukrainian and Englisg speakers may face challenges, and language competency and dialect can vary.</a:t>
            </a:r>
            <a:endParaRPr lang="en-US"/>
          </a:p>
          <a:p>
            <a:pPr lvl="0"/>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Language Dynamics</a:t>
            </a:r>
            <a:endParaRPr lang="en-US"/>
          </a:p>
        </p:txBody>
      </p:sp>
      <p:sp>
        <p:nvSpPr>
          <p:cNvPr id="3" name="Content Placeholder 2"/>
          <p:cNvSpPr>
            <a:spLocks noGrp="1"/>
          </p:cNvSpPr>
          <p:nvPr>
            <p:ph idx="1"/>
          </p:nvPr>
        </p:nvSpPr>
        <p:spPr/>
        <p:txBody>
          <a:bodyPr>
            <a:normAutofit lnSpcReduction="10000"/>
          </a:bodyPr>
          <a:p>
            <a:pPr lvl="0"/>
            <a:r>
              <a:rPr lang="en-US">
                <a:sym typeface="+mn-ea"/>
              </a:rPr>
              <a:t>Need to be patience and understanding when working with English speakers.</a:t>
            </a:r>
            <a:endParaRPr lang="en-US"/>
          </a:p>
          <a:p>
            <a:pPr lvl="0"/>
            <a:r>
              <a:rPr lang="en-US"/>
              <a:t>Important to communicate clearly and directly especially considering a multilingual environment.</a:t>
            </a:r>
            <a:endParaRPr lang="en-US"/>
          </a:p>
          <a:p>
            <a:pPr lvl="1"/>
            <a:r>
              <a:rPr lang="en-US"/>
              <a:t>It's crucial to speak slowly, use identifiable phrases, and encourage video participation for better comprehension.</a:t>
            </a:r>
            <a:endParaRPr lang="en-US"/>
          </a:p>
          <a:p>
            <a:pPr lvl="0"/>
            <a:r>
              <a:rPr lang="en-US" u="sng"/>
              <a:t>Use video</a:t>
            </a:r>
            <a:r>
              <a:rPr lang="en-US"/>
              <a:t> to enhance communication and reduce language barriers.</a:t>
            </a:r>
            <a:endParaRPr lang="en-US"/>
          </a:p>
          <a:p>
            <a:pPr lvl="0"/>
            <a:r>
              <a:rPr lang="en-US"/>
              <a:t>Reduce distractions and potential interrupts</a:t>
            </a:r>
            <a:endParaRPr lang="en-US"/>
          </a:p>
          <a:p>
            <a:pPr lvl="0"/>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Differences in Meeting Styles</a:t>
            </a:r>
            <a:endParaRPr lang="en-US"/>
          </a:p>
        </p:txBody>
      </p:sp>
      <p:sp>
        <p:nvSpPr>
          <p:cNvPr id="3" name="Content Placeholder 2"/>
          <p:cNvSpPr>
            <a:spLocks noGrp="1"/>
          </p:cNvSpPr>
          <p:nvPr>
            <p:ph idx="1"/>
          </p:nvPr>
        </p:nvSpPr>
        <p:spPr/>
        <p:txBody>
          <a:bodyPr/>
          <a:p>
            <a:pPr lvl="0"/>
            <a:r>
              <a:rPr lang="en-US"/>
              <a:t>Cultural differences significantly impact </a:t>
            </a:r>
            <a:r>
              <a:rPr lang="en-US" u="sng"/>
              <a:t>meeting styles, decision-making</a:t>
            </a:r>
            <a:r>
              <a:rPr lang="en-US"/>
              <a:t>, and </a:t>
            </a:r>
            <a:r>
              <a:rPr lang="en-US" u="sng"/>
              <a:t>information processing</a:t>
            </a:r>
            <a:r>
              <a:rPr lang="en-US"/>
              <a:t>.</a:t>
            </a:r>
            <a:endParaRPr lang="en-US"/>
          </a:p>
          <a:p>
            <a:pPr lvl="0"/>
            <a:r>
              <a:rPr lang="en-US" u="sng"/>
              <a:t>Preparing and distributing information</a:t>
            </a:r>
            <a:r>
              <a:rPr lang="en-US"/>
              <a:t> ahead of the meeting is essential, particularly for consensus-building cultures.</a:t>
            </a:r>
            <a:endParaRPr lang="en-US"/>
          </a:p>
          <a:p>
            <a:pPr lvl="0"/>
            <a:r>
              <a:rPr lang="en-US"/>
              <a:t>Be mindful of cultural differences in </a:t>
            </a:r>
            <a:r>
              <a:rPr lang="en-US" u="sng"/>
              <a:t>time orientation</a:t>
            </a:r>
            <a:r>
              <a:rPr lang="en-US"/>
              <a:t>, </a:t>
            </a:r>
            <a:r>
              <a:rPr lang="en-US" u="sng"/>
              <a:t>organization</a:t>
            </a:r>
            <a:r>
              <a:rPr lang="en-US"/>
              <a:t>, and </a:t>
            </a:r>
            <a:r>
              <a:rPr lang="en-US" u="sng"/>
              <a:t>expectations around formality</a:t>
            </a:r>
            <a:r>
              <a:rPr lang="en-US"/>
              <a: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Relationships in Virtual Space</a:t>
            </a:r>
            <a:endParaRPr lang="en-US"/>
          </a:p>
        </p:txBody>
      </p:sp>
      <p:sp>
        <p:nvSpPr>
          <p:cNvPr id="3" name="Content Placeholder 2"/>
          <p:cNvSpPr>
            <a:spLocks noGrp="1"/>
          </p:cNvSpPr>
          <p:nvPr>
            <p:ph idx="1"/>
          </p:nvPr>
        </p:nvSpPr>
        <p:spPr/>
        <p:txBody>
          <a:bodyPr/>
          <a:p>
            <a:pPr lvl="0"/>
            <a:r>
              <a:rPr lang="en-US"/>
              <a:t>Virtual meetings lack some elements of face-to-face interactions crucial for relationship-building.</a:t>
            </a:r>
            <a:endParaRPr lang="en-US"/>
          </a:p>
          <a:p>
            <a:pPr lvl="0"/>
            <a:r>
              <a:rPr lang="en-US"/>
              <a:t>Reading body language and gestures are important, but cultural nuances must be considered.</a:t>
            </a:r>
            <a:endParaRPr lang="en-US"/>
          </a:p>
          <a:p>
            <a:pPr lvl="0"/>
            <a:r>
              <a:rPr lang="en-US"/>
              <a:t>Integrating interactive elements in virtual meetings is vital for personal relationship-building.</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Relationships in Virtual Space</a:t>
            </a:r>
            <a:endParaRPr lang="en-US"/>
          </a:p>
        </p:txBody>
      </p:sp>
      <p:sp>
        <p:nvSpPr>
          <p:cNvPr id="3" name="Content Placeholder 2"/>
          <p:cNvSpPr>
            <a:spLocks noGrp="1"/>
          </p:cNvSpPr>
          <p:nvPr>
            <p:ph idx="1"/>
          </p:nvPr>
        </p:nvSpPr>
        <p:spPr/>
        <p:txBody>
          <a:bodyPr/>
          <a:p>
            <a:pPr lvl="0"/>
            <a:r>
              <a:rPr lang="en-US"/>
              <a:t>Help educate your partners:</a:t>
            </a:r>
            <a:endParaRPr lang="en-US"/>
          </a:p>
          <a:p>
            <a:pPr lvl="1"/>
            <a:r>
              <a:rPr lang="en-US"/>
              <a:t>Acknowledge the importance of personal relationships in Ukrainian culture and stress the need to integrate interactive elements.</a:t>
            </a:r>
            <a:endParaRPr lang="en-US"/>
          </a:p>
          <a:p>
            <a:pPr lvl="1"/>
            <a:r>
              <a:rPr lang="en-US"/>
              <a:t>Provide examples of cultural nuances in body language and emphasize the value of understanding these cues.</a:t>
            </a:r>
            <a:endParaRPr lang="en-US"/>
          </a:p>
          <a:p>
            <a:pPr lvl="1"/>
            <a:r>
              <a:rPr lang="en-US"/>
              <a:t>Encourage activities that allow participants to share personal events and updates, fostering a sense of connection beyond the meeting agenda.</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Strategic Partnership Model</a:t>
            </a:r>
            <a:endParaRPr lang="en-US"/>
          </a:p>
        </p:txBody>
      </p:sp>
      <p:sp>
        <p:nvSpPr>
          <p:cNvPr id="4" name="Text Placeholder 3"/>
          <p:cNvSpPr>
            <a:spLocks noGrp="1"/>
          </p:cNvSpPr>
          <p:nvPr>
            <p:ph type="body" idx="1"/>
          </p:nvPr>
        </p:nvSpPr>
        <p:spPr/>
        <p:txBody>
          <a:bodyPr/>
          <a:p>
            <a:r>
              <a:rPr lang="en-US"/>
              <a:t>An Approach to Successful Partnership </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Goals of Partnership</a:t>
            </a:r>
            <a:endParaRPr lang="en-US"/>
          </a:p>
        </p:txBody>
      </p:sp>
      <p:sp>
        <p:nvSpPr>
          <p:cNvPr id="3" name="Content Placeholder 2"/>
          <p:cNvSpPr>
            <a:spLocks noGrp="1"/>
          </p:cNvSpPr>
          <p:nvPr>
            <p:ph idx="1"/>
          </p:nvPr>
        </p:nvSpPr>
        <p:spPr/>
        <p:txBody>
          <a:bodyPr/>
          <a:p>
            <a:pPr lvl="0"/>
            <a:r>
              <a:rPr lang="en-US">
                <a:sym typeface="+mn-ea"/>
              </a:rPr>
              <a:t>Enhancing Impact and Reach</a:t>
            </a:r>
            <a:endParaRPr lang="en-US">
              <a:sym typeface="+mn-ea"/>
            </a:endParaRPr>
          </a:p>
          <a:p>
            <a:pPr lvl="1"/>
            <a:r>
              <a:rPr lang="en-US">
                <a:sym typeface="+mn-ea"/>
              </a:rPr>
              <a:t>Gaps</a:t>
            </a:r>
            <a:endParaRPr lang="en-US">
              <a:sym typeface="+mn-ea"/>
            </a:endParaRPr>
          </a:p>
          <a:p>
            <a:pPr lvl="1"/>
            <a:r>
              <a:rPr lang="en-US">
                <a:sym typeface="+mn-ea"/>
              </a:rPr>
              <a:t>Needs and Wants</a:t>
            </a:r>
            <a:endParaRPr lang="en-US"/>
          </a:p>
          <a:p>
            <a:pPr lvl="0"/>
            <a:r>
              <a:rPr lang="en-US"/>
              <a:t>Strengthening Financial Support</a:t>
            </a:r>
            <a:endParaRPr lang="en-US"/>
          </a:p>
          <a:p>
            <a:pPr lvl="0"/>
            <a:r>
              <a:rPr lang="en-US"/>
              <a:t>Establishing Long-term Relationships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Proactive Communication</a:t>
            </a:r>
            <a:endParaRPr lang="en-US"/>
          </a:p>
        </p:txBody>
      </p:sp>
      <p:sp>
        <p:nvSpPr>
          <p:cNvPr id="3" name="Content Placeholder 2"/>
          <p:cNvSpPr>
            <a:spLocks noGrp="1"/>
          </p:cNvSpPr>
          <p:nvPr>
            <p:ph idx="1"/>
          </p:nvPr>
        </p:nvSpPr>
        <p:spPr/>
        <p:txBody>
          <a:bodyPr>
            <a:normAutofit/>
          </a:bodyPr>
          <a:p>
            <a:pPr lvl="0"/>
            <a:r>
              <a:rPr lang="en-US"/>
              <a:t>Predictive communication involves anticipating future needs, concerns, or outcomes and proactively addressing them before they arise.</a:t>
            </a:r>
            <a:endParaRPr lang="en-US"/>
          </a:p>
          <a:p>
            <a:pPr lvl="0"/>
            <a:r>
              <a:rPr lang="en-US"/>
              <a:t>Examples:</a:t>
            </a:r>
            <a:endParaRPr lang="en-US"/>
          </a:p>
          <a:p>
            <a:pPr lvl="2"/>
            <a:r>
              <a:rPr lang="en-US"/>
              <a:t>Impact Forecasting: Utilize data and metrics to predict the potential impact of donors' contributions - develops trust.</a:t>
            </a:r>
            <a:endParaRPr lang="en-US"/>
          </a:p>
          <a:p>
            <a:pPr lvl="2"/>
            <a:r>
              <a:rPr lang="en-US"/>
              <a:t>Customized Reports: Personalized reports for donors offering projections based on the organization's strategic plan -  commitment.</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Traditional Request Model</a:t>
            </a:r>
            <a:endParaRPr lang="en-US"/>
          </a:p>
        </p:txBody>
      </p:sp>
      <p:sp>
        <p:nvSpPr>
          <p:cNvPr id="3" name="Content Placeholder 2"/>
          <p:cNvSpPr>
            <a:spLocks noGrp="1"/>
          </p:cNvSpPr>
          <p:nvPr>
            <p:ph idx="1"/>
          </p:nvPr>
        </p:nvSpPr>
        <p:spPr/>
        <p:txBody>
          <a:bodyPr/>
          <a:p>
            <a:pPr lvl="0"/>
            <a:r>
              <a:rPr lang="en-US"/>
              <a:t>Traditional Funding Approach</a:t>
            </a:r>
            <a:endParaRPr lang="en-US"/>
          </a:p>
          <a:p>
            <a:pPr lvl="1"/>
            <a:r>
              <a:rPr lang="en-US"/>
              <a:t>Detailed Budgeting</a:t>
            </a:r>
            <a:endParaRPr lang="en-US"/>
          </a:p>
          <a:p>
            <a:pPr lvl="1"/>
            <a:r>
              <a:rPr lang="en-US"/>
              <a:t>Project Timeline</a:t>
            </a:r>
            <a:endParaRPr lang="en-US"/>
          </a:p>
          <a:p>
            <a:pPr lvl="1"/>
            <a:r>
              <a:rPr lang="en-US"/>
              <a:t>Outcome and Impact Metrics</a:t>
            </a:r>
            <a:endParaRPr lang="en-US"/>
          </a:p>
          <a:p>
            <a:pPr lvl="0"/>
            <a:r>
              <a:rPr lang="en-US"/>
              <a:t>Provide a brief case study of a successful traditional funding request.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Art of the Ask</a:t>
            </a:r>
            <a:endParaRPr lang="en-US"/>
          </a:p>
        </p:txBody>
      </p:sp>
      <p:sp>
        <p:nvSpPr>
          <p:cNvPr id="3" name="Content Placeholder 2"/>
          <p:cNvSpPr>
            <a:spLocks noGrp="1"/>
          </p:cNvSpPr>
          <p:nvPr>
            <p:ph idx="1"/>
          </p:nvPr>
        </p:nvSpPr>
        <p:spPr/>
        <p:txBody>
          <a:bodyPr/>
          <a:p>
            <a:pPr lvl="0"/>
            <a:r>
              <a:rPr lang="en-US"/>
              <a:t>Crafting Compelling Requests</a:t>
            </a:r>
            <a:endParaRPr lang="en-US"/>
          </a:p>
          <a:p>
            <a:pPr lvl="1"/>
            <a:r>
              <a:rPr lang="en-US"/>
              <a:t>Clear and Concise Messaging</a:t>
            </a:r>
            <a:endParaRPr lang="en-US"/>
          </a:p>
          <a:p>
            <a:pPr lvl="1"/>
            <a:r>
              <a:rPr lang="en-US"/>
              <a:t>Aligning with Donor Priorities</a:t>
            </a:r>
            <a:endParaRPr lang="en-US"/>
          </a:p>
          <a:p>
            <a:pPr lvl="1"/>
            <a:r>
              <a:rPr lang="en-US"/>
              <a:t>Demonstrating Impact</a:t>
            </a:r>
            <a:endParaRPr lang="en-US"/>
          </a:p>
          <a:p>
            <a:pPr lvl="0"/>
            <a:r>
              <a:rPr lang="en-US"/>
              <a:t>Showcase a successful "ask" story from a similar organization.</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Calls to Action</a:t>
            </a:r>
            <a:endParaRPr lang="en-US"/>
          </a:p>
        </p:txBody>
      </p:sp>
      <p:sp>
        <p:nvSpPr>
          <p:cNvPr id="3" name="Content Placeholder 2"/>
          <p:cNvSpPr>
            <a:spLocks noGrp="1"/>
          </p:cNvSpPr>
          <p:nvPr>
            <p:ph idx="1"/>
          </p:nvPr>
        </p:nvSpPr>
        <p:spPr/>
        <p:txBody>
          <a:bodyPr/>
          <a:p>
            <a:pPr lvl="0"/>
            <a:r>
              <a:rPr lang="en-US"/>
              <a:t>Inspiring Action</a:t>
            </a:r>
            <a:endParaRPr lang="en-US"/>
          </a:p>
          <a:p>
            <a:pPr lvl="1"/>
            <a:r>
              <a:rPr lang="en-US"/>
              <a:t>Specific and Achievable Goals</a:t>
            </a:r>
            <a:endParaRPr lang="en-US"/>
          </a:p>
          <a:p>
            <a:pPr lvl="1"/>
            <a:r>
              <a:rPr lang="en-US"/>
              <a:t>Creating a Sense of Urgency</a:t>
            </a:r>
            <a:endParaRPr lang="en-US"/>
          </a:p>
          <a:p>
            <a:pPr lvl="1"/>
            <a:r>
              <a:rPr lang="en-US"/>
              <a:t>Engaging Donors in the Cause</a:t>
            </a:r>
            <a:endParaRPr lang="en-US"/>
          </a:p>
          <a:p>
            <a:pPr lvl="0"/>
            <a:r>
              <a:rPr lang="en-US"/>
              <a:t>Highlight a campaign or initiative that effectively used calls to action.</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 to AIDA Model</a:t>
            </a:r>
            <a:endParaRPr lang="en-US"/>
          </a:p>
        </p:txBody>
      </p:sp>
      <p:sp>
        <p:nvSpPr>
          <p:cNvPr id="3" name="Content Placeholder 2"/>
          <p:cNvSpPr>
            <a:spLocks noGrp="1"/>
          </p:cNvSpPr>
          <p:nvPr>
            <p:ph idx="1"/>
          </p:nvPr>
        </p:nvSpPr>
        <p:spPr/>
        <p:txBody>
          <a:bodyPr/>
          <a:p>
            <a:pPr lvl="0"/>
            <a:r>
              <a:rPr lang="en-US"/>
              <a:t>AIDA Model in Fundraising</a:t>
            </a:r>
            <a:endParaRPr lang="en-US"/>
          </a:p>
          <a:p>
            <a:pPr lvl="1"/>
            <a:r>
              <a:rPr lang="en-US"/>
              <a:t>Attention: Grabbing Donor's Attention</a:t>
            </a:r>
            <a:endParaRPr lang="en-US"/>
          </a:p>
          <a:p>
            <a:pPr lvl="1"/>
            <a:r>
              <a:rPr lang="en-US"/>
              <a:t>Interest: Generating Interest in the Cause</a:t>
            </a:r>
            <a:endParaRPr lang="en-US"/>
          </a:p>
          <a:p>
            <a:pPr lvl="1"/>
            <a:r>
              <a:rPr lang="en-US"/>
              <a:t>Desire: Creating a Desire to Contribute</a:t>
            </a:r>
            <a:endParaRPr lang="en-US"/>
          </a:p>
          <a:p>
            <a:pPr lvl="1"/>
            <a:r>
              <a:rPr lang="en-US"/>
              <a:t>Action: Encouraging Immediate Action</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Applying AIDA to Donor Requests</a:t>
            </a:r>
            <a:endParaRPr lang="en-US"/>
          </a:p>
        </p:txBody>
      </p:sp>
      <p:sp>
        <p:nvSpPr>
          <p:cNvPr id="3" name="Content Placeholder 2"/>
          <p:cNvSpPr>
            <a:spLocks noGrp="1"/>
          </p:cNvSpPr>
          <p:nvPr>
            <p:ph idx="1"/>
          </p:nvPr>
        </p:nvSpPr>
        <p:spPr/>
        <p:txBody>
          <a:bodyPr/>
          <a:p>
            <a:pPr lvl="0"/>
            <a:r>
              <a:rPr lang="en-US"/>
              <a:t>AIDA Model in Practice</a:t>
            </a:r>
            <a:endParaRPr lang="en-US"/>
          </a:p>
          <a:p>
            <a:pPr lvl="1"/>
            <a:r>
              <a:rPr lang="en-US"/>
              <a:t>Crafting Attention-Grabbing Headlines</a:t>
            </a:r>
            <a:endParaRPr lang="en-US"/>
          </a:p>
          <a:p>
            <a:pPr lvl="1"/>
            <a:r>
              <a:rPr lang="en-US"/>
              <a:t>Telling Compelling Stories to Generate Interest</a:t>
            </a:r>
            <a:endParaRPr lang="en-US"/>
          </a:p>
          <a:p>
            <a:pPr lvl="1"/>
            <a:r>
              <a:rPr lang="en-US"/>
              <a:t>Creating Desire through Impactful Testimonials</a:t>
            </a:r>
            <a:endParaRPr lang="en-US"/>
          </a:p>
          <a:p>
            <a:pPr lvl="1"/>
            <a:r>
              <a:rPr lang="en-US"/>
              <a:t>Providing Clear Calls to Action</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Building a Case for Support</a:t>
            </a:r>
            <a:endParaRPr lang="en-US"/>
          </a:p>
        </p:txBody>
      </p:sp>
      <p:sp>
        <p:nvSpPr>
          <p:cNvPr id="3" name="Content Placeholder 2"/>
          <p:cNvSpPr>
            <a:spLocks noGrp="1"/>
          </p:cNvSpPr>
          <p:nvPr>
            <p:ph idx="1"/>
          </p:nvPr>
        </p:nvSpPr>
        <p:spPr/>
        <p:txBody>
          <a:bodyPr/>
          <a:p>
            <a:pPr lvl="0"/>
            <a:r>
              <a:rPr lang="en-US"/>
              <a:t>Building a Convincing Case</a:t>
            </a:r>
            <a:endParaRPr lang="en-US"/>
          </a:p>
          <a:p>
            <a:pPr lvl="1"/>
            <a:r>
              <a:rPr lang="en-US"/>
              <a:t>Identifying the Problem or Need</a:t>
            </a:r>
            <a:endParaRPr lang="en-US"/>
          </a:p>
          <a:p>
            <a:pPr lvl="1"/>
            <a:r>
              <a:rPr lang="en-US"/>
              <a:t>Presenting Solutions and Strategies</a:t>
            </a:r>
            <a:endParaRPr lang="en-US"/>
          </a:p>
          <a:p>
            <a:pPr lvl="1"/>
            <a:r>
              <a:rPr lang="en-US"/>
              <a:t>Emphasizing the Impact of Contributions</a:t>
            </a:r>
            <a:endParaRPr lang="en-US"/>
          </a:p>
          <a:p>
            <a:pPr lvl="0"/>
            <a:r>
              <a:rPr lang="en-US"/>
              <a:t>Example: Showcase a successful case for support with tangible outcomes.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Putting it All Together</a:t>
            </a:r>
            <a:endParaRPr lang="en-US"/>
          </a:p>
        </p:txBody>
      </p:sp>
      <p:sp>
        <p:nvSpPr>
          <p:cNvPr id="3" name="Content Placeholder 2"/>
          <p:cNvSpPr>
            <a:spLocks noGrp="1"/>
          </p:cNvSpPr>
          <p:nvPr>
            <p:ph idx="1"/>
          </p:nvPr>
        </p:nvSpPr>
        <p:spPr/>
        <p:txBody>
          <a:bodyPr/>
          <a:p>
            <a:pPr lvl="0"/>
            <a:r>
              <a:rPr lang="en-US"/>
              <a:t>Integrating Traditional and AIDA Models</a:t>
            </a:r>
            <a:endParaRPr lang="en-US"/>
          </a:p>
          <a:p>
            <a:pPr lvl="1"/>
            <a:r>
              <a:rPr lang="en-US"/>
              <a:t>Combining Detailed Requests with Compelling Storytelling</a:t>
            </a:r>
            <a:endParaRPr lang="en-US"/>
          </a:p>
          <a:p>
            <a:pPr lvl="1"/>
            <a:r>
              <a:rPr lang="en-US"/>
              <a:t>Adapting Strategies to Different Donor Profiles</a:t>
            </a:r>
            <a:endParaRPr lang="en-US"/>
          </a:p>
          <a:p>
            <a:pPr lvl="1"/>
            <a:r>
              <a:rPr lang="en-US"/>
              <a:t>Continuous Improvement through Feedback </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Встигнути за 60 секунд, або Elevator Pitch для громадських організацій</a:t>
            </a:r>
            <a:endParaRPr lang="en-US"/>
          </a:p>
        </p:txBody>
      </p:sp>
      <p:sp>
        <p:nvSpPr>
          <p:cNvPr id="4" name="Text Placeholder 3"/>
          <p:cNvSpPr>
            <a:spLocks noGrp="1"/>
          </p:cNvSpPr>
          <p:nvPr>
            <p:ph type="body" idx="1"/>
          </p:nvPr>
        </p:nvSpPr>
        <p:spPr/>
        <p:txBody>
          <a:bodyPr/>
          <a:p>
            <a:r>
              <a:rPr lang="en-US">
                <a:sym typeface="+mn-ea"/>
              </a:rPr>
              <a:t>Activity</a:t>
            </a:r>
            <a:endParaRPr lang="en-US">
              <a:sym typeface="+mn-ea"/>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Elevator Pitch Example</a:t>
            </a:r>
            <a:endParaRPr lang="en-US"/>
          </a:p>
        </p:txBody>
      </p:sp>
      <p:sp>
        <p:nvSpPr>
          <p:cNvPr id="3" name="Content Placeholder 2"/>
          <p:cNvSpPr>
            <a:spLocks noGrp="1"/>
          </p:cNvSpPr>
          <p:nvPr>
            <p:ph idx="1"/>
          </p:nvPr>
        </p:nvSpPr>
        <p:spPr/>
        <p:txBody>
          <a:bodyPr>
            <a:normAutofit lnSpcReduction="10000"/>
          </a:bodyPr>
          <a:p>
            <a:pPr lvl="0"/>
            <a:r>
              <a:rPr lang="en-US"/>
              <a:t>Ініціатива освіти дітей</a:t>
            </a:r>
            <a:endParaRPr lang="en-US"/>
          </a:p>
          <a:p>
            <a:pPr marL="457200" lvl="1" indent="0">
              <a:buNone/>
            </a:pPr>
            <a:r>
              <a:rPr lang="en-US"/>
              <a:t>«Щохвилини 20 дітей у всьому світі кидають школу. Ми - «Майбутні учні», глобальна ініціатива, спрямована на забезпечення безперервної освіти для дітей із соціально незахищених місць. Наша місія полягає в тому, щоб кожна дитина мала доступ до якісної освіти незалежно від її походження. Я познайомився з молодою дівчиною на ім’я Айша під час однієї з наших просвітницьких програм. Вона мріє стати вчителем, але без нашої підтримки вона була б однією з тих дітей, які втрачають освіту. Її ентузіазм підживлює нашу пристрасть. Всього за 30 доларів Ви можете спонсорувати потреби дитини в школі протягом цілого місяця, закладаючи цеглинку на шляху до світлого майбутнього».</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Elevator Pitch Example</a:t>
            </a:r>
            <a:endParaRPr lang="en-US"/>
          </a:p>
        </p:txBody>
      </p:sp>
      <p:sp>
        <p:nvSpPr>
          <p:cNvPr id="3" name="Content Placeholder 2"/>
          <p:cNvSpPr>
            <a:spLocks noGrp="1"/>
          </p:cNvSpPr>
          <p:nvPr>
            <p:ph idx="1"/>
          </p:nvPr>
        </p:nvSpPr>
        <p:spPr/>
        <p:txBody>
          <a:bodyPr/>
          <a:p>
            <a:pPr lvl="0"/>
            <a:r>
              <a:rPr lang="en-US"/>
              <a:t>Притулок порятунку тварин</a:t>
            </a:r>
            <a:endParaRPr lang="en-US"/>
          </a:p>
          <a:p>
            <a:pPr marL="457200" lvl="1" indent="0">
              <a:buNone/>
            </a:pPr>
            <a:r>
              <a:rPr lang="en-US"/>
              <a:t>«Цього року понад 1000 тварин знайшли притулок з вулиць і жорстоких домівок. У «Пухнастому раю» ми рятуємо, реабілітуємо та знаходимо тваринам нові  домівки, даючи їм другий шанс на життя, повне любові. Наша місія полягає в тому, щоб створити світ, де кожна домашня тварина матиме люблячий дім і до неї ставитимуться зі співчуттям і турботою. Пожертва в розмірі 5 доларів може годувати врятовану тварину протягом тижня. У Вас є сила змінити їхній світ».</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Basis of Support</a:t>
            </a:r>
            <a:endParaRPr lang="en-US"/>
          </a:p>
        </p:txBody>
      </p:sp>
      <p:sp>
        <p:nvSpPr>
          <p:cNvPr id="3" name="Content Placeholder 2"/>
          <p:cNvSpPr>
            <a:spLocks noGrp="1"/>
          </p:cNvSpPr>
          <p:nvPr>
            <p:ph idx="1"/>
          </p:nvPr>
        </p:nvSpPr>
        <p:spPr/>
        <p:txBody>
          <a:bodyPr/>
          <a:p>
            <a:pPr lvl="0"/>
            <a:r>
              <a:rPr lang="en-US"/>
              <a:t>Understanding the transactional nature of support</a:t>
            </a:r>
            <a:endParaRPr lang="en-US"/>
          </a:p>
          <a:p>
            <a:pPr lvl="0"/>
            <a:r>
              <a:rPr lang="en-US"/>
              <a:t>Importance of delivering value in exchange</a:t>
            </a:r>
            <a:endParaRPr lang="en-US"/>
          </a:p>
          <a:p>
            <a:pPr lvl="0"/>
            <a:r>
              <a:rPr lang="en-US"/>
              <a:t>Examples:</a:t>
            </a:r>
            <a:endParaRPr lang="en-US"/>
          </a:p>
          <a:p>
            <a:pPr lvl="1"/>
            <a:r>
              <a:rPr lang="en-US"/>
              <a:t>Clearly defined project goals and outcomes</a:t>
            </a:r>
            <a:endParaRPr lang="en-US"/>
          </a:p>
          <a:p>
            <a:pPr lvl="1"/>
            <a:r>
              <a:rPr lang="en-US"/>
              <a:t>Regular reporting on resource utilization</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Elevator Pitch Example</a:t>
            </a:r>
            <a:endParaRPr lang="en-US"/>
          </a:p>
        </p:txBody>
      </p:sp>
      <p:sp>
        <p:nvSpPr>
          <p:cNvPr id="3" name="Content Placeholder 2"/>
          <p:cNvSpPr>
            <a:spLocks noGrp="1"/>
          </p:cNvSpPr>
          <p:nvPr>
            <p:ph idx="1"/>
          </p:nvPr>
        </p:nvSpPr>
        <p:spPr/>
        <p:txBody>
          <a:bodyPr/>
          <a:p>
            <a:pPr lvl="0"/>
            <a:r>
              <a:rPr lang="en-US"/>
              <a:t>Фонд чистої води</a:t>
            </a:r>
            <a:endParaRPr lang="en-US"/>
          </a:p>
          <a:p>
            <a:pPr marL="457200" lvl="1" indent="0">
              <a:buNone/>
            </a:pPr>
            <a:r>
              <a:rPr lang="en-US"/>
              <a:t>«Уявіть собі день без чистої води. А тепер уявіть ціле життя. Ми — «Ініціатива водяних колодязів», яка прагне забезпечити питну воду віддалених населених пунктів по всьому світу. Наша місія полягає в тому, щоб чиста вода була не розкішшю, а основним правом кожної людини. Під час екскурсії я зустрів Марію, яка щодня проходить п’ять миль, щоб набрати води для своєї родини. Її стійкість щодня нагадує нам, чому наша робота така важлива. Щедрі 50 доларів можуть забезпечити всю родину чистою питною водою на шість місяців. Разом ми можемо зробити хвилю змін».</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Elevator Pitch Example</a:t>
            </a:r>
            <a:endParaRPr lang="en-US"/>
          </a:p>
        </p:txBody>
      </p:sp>
      <p:sp>
        <p:nvSpPr>
          <p:cNvPr id="3" name="Content Placeholder 2"/>
          <p:cNvSpPr>
            <a:spLocks noGrp="1"/>
          </p:cNvSpPr>
          <p:nvPr>
            <p:ph idx="1"/>
          </p:nvPr>
        </p:nvSpPr>
        <p:spPr/>
        <p:txBody>
          <a:bodyPr/>
          <a:p>
            <a:pPr lvl="0"/>
            <a:r>
              <a:rPr lang="en-US"/>
              <a:t>Охорона навколишнього середовища</a:t>
            </a:r>
            <a:endParaRPr lang="en-US"/>
          </a:p>
          <a:p>
            <a:pPr marL="457200" lvl="1" indent="0">
              <a:buNone/>
            </a:pPr>
            <a:r>
              <a:rPr lang="en-US"/>
              <a:t>«Наша планета втрачає 18 мільйонів акрів лісу щороку – це 27 футбольних полів щохвилини. Ми, «Зелені Вартові», глобальний альянс, який займається відновленням лісів і припиненням їх вирубки. Наша місія — відновити легені нашої Землі, забезпечивши більш зелене та здорове середовище для майбутніх поколінь. Одного разу я посадив дерево в пам'ять про свого дідуся. Сьогодні воно стоїть високо, нагадуючи мені про спадщину, яку ми можемо залишити нашій планеті. Пожертвувавши лише 25 доларів, ви можете допомогти нам посадити 100 дерев. Разом ми можемо вдихнути нове життя в наш світ».</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CSO Partnership Dynamics</a:t>
            </a:r>
            <a:endParaRPr lang="en-US"/>
          </a:p>
        </p:txBody>
      </p:sp>
      <p:sp>
        <p:nvSpPr>
          <p:cNvPr id="4" name="Text Placeholder 3"/>
          <p:cNvSpPr>
            <a:spLocks noGrp="1"/>
          </p:cNvSpPr>
          <p:nvPr>
            <p:ph type="body" idx="1"/>
          </p:nvPr>
        </p:nvSpPr>
        <p:spPr/>
        <p:txBody>
          <a:bodyPr/>
          <a:p>
            <a:r>
              <a:rPr lang="en-US">
                <a:sym typeface="+mn-ea"/>
              </a:rPr>
              <a:t>Unpacking Revenue Dependency </a:t>
            </a:r>
            <a:endParaRPr lang="en-US"/>
          </a:p>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t>Revenue Dependency Theory</a:t>
            </a:r>
            <a:endParaRPr lang="en-US"/>
          </a:p>
        </p:txBody>
      </p:sp>
      <p:sp>
        <p:nvSpPr>
          <p:cNvPr id="3" name="Content Placeholder 2"/>
          <p:cNvSpPr>
            <a:spLocks noGrp="1"/>
          </p:cNvSpPr>
          <p:nvPr>
            <p:ph idx="1"/>
          </p:nvPr>
        </p:nvSpPr>
        <p:spPr/>
        <p:txBody>
          <a:bodyPr/>
          <a:p>
            <a:pPr lvl="0"/>
            <a:r>
              <a:rPr lang="en-US"/>
              <a:t>Decoding Revenue Dependency Theory (RTD)</a:t>
            </a:r>
            <a:endParaRPr lang="en-US"/>
          </a:p>
          <a:p>
            <a:pPr lvl="0"/>
            <a:r>
              <a:rPr lang="en-US"/>
              <a:t>Example: RTD explores how reliance on external funding can impact the dynamics and functioning of organizations.</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Subordinate Position</a:t>
            </a:r>
            <a:endParaRPr lang="en-US"/>
          </a:p>
        </p:txBody>
      </p:sp>
      <p:sp>
        <p:nvSpPr>
          <p:cNvPr id="3" name="Content Placeholder 2"/>
          <p:cNvSpPr>
            <a:spLocks noGrp="1"/>
          </p:cNvSpPr>
          <p:nvPr>
            <p:ph idx="1"/>
          </p:nvPr>
        </p:nvSpPr>
        <p:spPr/>
        <p:txBody>
          <a:bodyPr/>
          <a:p>
            <a:pPr lvl="0"/>
            <a:r>
              <a:rPr lang="en-US"/>
              <a:t>Impact of Revenue Dependency</a:t>
            </a:r>
            <a:endParaRPr lang="en-US"/>
          </a:p>
          <a:p>
            <a:pPr lvl="0"/>
            <a:r>
              <a:rPr lang="en-US"/>
              <a:t>Example: Delve into how financial reliance may lead to a subordinate position, affecting decision-making and organizational autonomy.</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Hierarchical Power Dynamics</a:t>
            </a:r>
            <a:endParaRPr lang="en-US"/>
          </a:p>
        </p:txBody>
      </p:sp>
      <p:sp>
        <p:nvSpPr>
          <p:cNvPr id="3" name="Content Placeholder 2"/>
          <p:cNvSpPr>
            <a:spLocks noGrp="1"/>
          </p:cNvSpPr>
          <p:nvPr>
            <p:ph idx="1"/>
          </p:nvPr>
        </p:nvSpPr>
        <p:spPr/>
        <p:txBody>
          <a:bodyPr/>
          <a:p>
            <a:pPr lvl="0"/>
            <a:r>
              <a:rPr lang="en-US"/>
              <a:t>Dynamics from Donor to Recipient</a:t>
            </a:r>
            <a:endParaRPr lang="en-US"/>
          </a:p>
          <a:p>
            <a:pPr lvl="0"/>
            <a:r>
              <a:rPr lang="en-US"/>
              <a:t>Example: Examine the hierarchical power dynamics created through the relationships between donor or grantmakers (foundations, corporations, or government agencies) and the recipient.</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Mission Drift</a:t>
            </a:r>
            <a:endParaRPr lang="en-US"/>
          </a:p>
        </p:txBody>
      </p:sp>
      <p:sp>
        <p:nvSpPr>
          <p:cNvPr id="3" name="Content Placeholder 2"/>
          <p:cNvSpPr>
            <a:spLocks noGrp="1"/>
          </p:cNvSpPr>
          <p:nvPr>
            <p:ph idx="1"/>
          </p:nvPr>
        </p:nvSpPr>
        <p:spPr/>
        <p:txBody>
          <a:bodyPr/>
          <a:p>
            <a:pPr lvl="0"/>
            <a:r>
              <a:rPr lang="en-US"/>
              <a:t>Safeguarding Mission Integrity</a:t>
            </a:r>
            <a:endParaRPr lang="en-US"/>
          </a:p>
          <a:p>
            <a:pPr lvl="0"/>
            <a:r>
              <a:rPr lang="en-US"/>
              <a:t>Example: Illustrate the risk of mission drift when financial dependency leads to compromising core organizational values for donor expectations.</a:t>
            </a:r>
            <a:endParaRPr lang="en-US"/>
          </a:p>
          <a:p>
            <a:pPr lvl="0"/>
            <a:r>
              <a:rPr lang="en-US">
                <a:sym typeface="+mn-ea"/>
              </a:rPr>
              <a:t>Navigating Mission Drift</a:t>
            </a:r>
            <a:endParaRPr lang="en-US"/>
          </a:p>
          <a:p>
            <a:pPr lvl="0"/>
            <a:r>
              <a:rPr lang="en-US">
                <a:sym typeface="+mn-ea"/>
              </a:rPr>
              <a:t>Example: Share concrete strategies for CSOs to align financial support with their mission, reducing the potential for dilution.</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NGO/CSO Stigma</a:t>
            </a:r>
            <a:endParaRPr lang="en-US"/>
          </a:p>
        </p:txBody>
      </p:sp>
      <p:sp>
        <p:nvSpPr>
          <p:cNvPr id="3" name="Content Placeholder 2"/>
          <p:cNvSpPr>
            <a:spLocks noGrp="1"/>
          </p:cNvSpPr>
          <p:nvPr>
            <p:ph idx="1"/>
          </p:nvPr>
        </p:nvSpPr>
        <p:spPr/>
        <p:txBody>
          <a:bodyPr/>
          <a:p>
            <a:pPr lvl="0"/>
            <a:r>
              <a:rPr lang="en-US"/>
              <a:t>Addressing Sector Stigma</a:t>
            </a:r>
            <a:endParaRPr lang="en-US"/>
          </a:p>
          <a:p>
            <a:pPr lvl="0"/>
            <a:r>
              <a:rPr lang="en-US"/>
              <a:t>Example: Explore how the nonprofit sector may face stigma and devaluation, impacting the perception of NGOs and CSOs.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Overcoming Stigma</a:t>
            </a:r>
            <a:endParaRPr lang="en-US"/>
          </a:p>
        </p:txBody>
      </p:sp>
      <p:sp>
        <p:nvSpPr>
          <p:cNvPr id="3" name="Content Placeholder 2"/>
          <p:cNvSpPr>
            <a:spLocks noGrp="1"/>
          </p:cNvSpPr>
          <p:nvPr>
            <p:ph idx="1"/>
          </p:nvPr>
        </p:nvSpPr>
        <p:spPr/>
        <p:txBody>
          <a:bodyPr/>
          <a:p>
            <a:pPr lvl="0"/>
            <a:r>
              <a:rPr lang="en-US"/>
              <a:t>Showcasing Value</a:t>
            </a:r>
            <a:endParaRPr lang="en-US"/>
          </a:p>
          <a:p>
            <a:pPr lvl="0"/>
            <a:r>
              <a:rPr lang="en-US"/>
              <a:t>Example: Highlight successful cases where NGOs and CSOs have overcome stigma, demonstrating their essential contributions to societal well-being.</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Redefining Nonprofit Sector</a:t>
            </a:r>
            <a:endParaRPr lang="en-US"/>
          </a:p>
        </p:txBody>
      </p:sp>
      <p:sp>
        <p:nvSpPr>
          <p:cNvPr id="3" name="Content Placeholder 2"/>
          <p:cNvSpPr>
            <a:spLocks noGrp="1"/>
          </p:cNvSpPr>
          <p:nvPr>
            <p:ph idx="1"/>
          </p:nvPr>
        </p:nvSpPr>
        <p:spPr/>
        <p:txBody>
          <a:bodyPr/>
          <a:p>
            <a:pPr lvl="0"/>
            <a:r>
              <a:rPr lang="en-US"/>
              <a:t>Changing Narratives</a:t>
            </a:r>
            <a:endParaRPr lang="en-US"/>
          </a:p>
          <a:p>
            <a:pPr lvl="0"/>
            <a:r>
              <a:rPr lang="en-US"/>
              <a:t>Example: Discuss initiatives and movements working towards redefining the nonprofit sector, emphasizing its crucial role in social development.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Basis of Support</a:t>
            </a:r>
            <a:endParaRPr lang="en-US"/>
          </a:p>
        </p:txBody>
      </p:sp>
      <p:sp>
        <p:nvSpPr>
          <p:cNvPr id="3" name="Content Placeholder 2"/>
          <p:cNvSpPr>
            <a:spLocks noGrp="1"/>
          </p:cNvSpPr>
          <p:nvPr>
            <p:ph idx="1"/>
          </p:nvPr>
        </p:nvSpPr>
        <p:spPr/>
        <p:txBody>
          <a:bodyPr>
            <a:normAutofit/>
          </a:bodyPr>
          <a:p>
            <a:pPr lvl="0"/>
            <a:r>
              <a:rPr lang="en-US"/>
              <a:t>Acknowledgment and Recognition:</a:t>
            </a:r>
            <a:endParaRPr lang="en-US"/>
          </a:p>
          <a:p>
            <a:pPr lvl="1"/>
            <a:r>
              <a:rPr lang="en-US"/>
              <a:t>Donors expect timely and personalized acknowledgment of their contributions.</a:t>
            </a:r>
            <a:endParaRPr lang="en-US"/>
          </a:p>
          <a:p>
            <a:pPr lvl="1"/>
            <a:r>
              <a:rPr lang="en-US"/>
              <a:t>Philanthropic organizations often provide formal recognition through donor appreciation events, newsletters, or acknowledgment plaques.</a:t>
            </a:r>
            <a:endParaRPr lang="en-US"/>
          </a:p>
          <a:p>
            <a:pPr lvl="1"/>
            <a:r>
              <a:rPr lang="en-US"/>
              <a:t>Regular communication and updates on how the donation is making an impact help maintain the donor's interest and trust.</a:t>
            </a:r>
            <a:endParaRPr lang="en-US"/>
          </a:p>
          <a:p>
            <a:pPr lvl="0"/>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Dual Challenge</a:t>
            </a:r>
            <a:endParaRPr lang="en-US"/>
          </a:p>
        </p:txBody>
      </p:sp>
      <p:sp>
        <p:nvSpPr>
          <p:cNvPr id="3" name="Content Placeholder 2"/>
          <p:cNvSpPr>
            <a:spLocks noGrp="1"/>
          </p:cNvSpPr>
          <p:nvPr>
            <p:ph idx="1"/>
          </p:nvPr>
        </p:nvSpPr>
        <p:spPr/>
        <p:txBody>
          <a:bodyPr/>
          <a:p>
            <a:pPr lvl="0"/>
            <a:r>
              <a:rPr lang="en-US"/>
              <a:t>Balancing Dependency and Perception</a:t>
            </a:r>
            <a:endParaRPr lang="en-US"/>
          </a:p>
          <a:p>
            <a:pPr lvl="0"/>
            <a:r>
              <a:rPr lang="en-US"/>
              <a:t>Example: Acknowledge the dual challenge of navigating financial dependency while addressing and changing the negative perceptions of the nonprofit sector.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Basis of Support</a:t>
            </a:r>
            <a:endParaRPr lang="en-US"/>
          </a:p>
        </p:txBody>
      </p:sp>
      <p:sp>
        <p:nvSpPr>
          <p:cNvPr id="3" name="Content Placeholder 2"/>
          <p:cNvSpPr>
            <a:spLocks noGrp="1"/>
          </p:cNvSpPr>
          <p:nvPr>
            <p:ph idx="1"/>
          </p:nvPr>
        </p:nvSpPr>
        <p:spPr/>
        <p:txBody>
          <a:bodyPr>
            <a:normAutofit/>
          </a:bodyPr>
          <a:p>
            <a:pPr lvl="0"/>
            <a:r>
              <a:rPr lang="en-US"/>
              <a:t>Transparent Reporting:</a:t>
            </a:r>
            <a:endParaRPr lang="en-US"/>
          </a:p>
          <a:p>
            <a:pPr lvl="1"/>
            <a:r>
              <a:rPr lang="en-US"/>
              <a:t>Donors require detailed and transparent reporting on how their funds are utilized.</a:t>
            </a:r>
            <a:endParaRPr lang="en-US"/>
          </a:p>
          <a:p>
            <a:pPr lvl="1"/>
            <a:r>
              <a:rPr lang="en-US"/>
              <a:t>Philanthropic organizations must provide financial reports, project updates, and measurable outcomes to demonstrate the tangible results of the donor's support.</a:t>
            </a:r>
            <a:endParaRPr lang="en-US"/>
          </a:p>
          <a:p>
            <a:pPr lvl="1"/>
            <a:r>
              <a:rPr lang="en-US"/>
              <a:t>Transparent reporting builds credibility and fosters a sense of accountability in the relationship.</a:t>
            </a:r>
            <a:endParaRPr lang="en-US"/>
          </a:p>
          <a:p>
            <a:pPr lvl="0"/>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Transactional Basis of Support</a:t>
            </a:r>
            <a:endParaRPr lang="en-US"/>
          </a:p>
        </p:txBody>
      </p:sp>
      <p:sp>
        <p:nvSpPr>
          <p:cNvPr id="3" name="Content Placeholder 2"/>
          <p:cNvSpPr>
            <a:spLocks noGrp="1"/>
          </p:cNvSpPr>
          <p:nvPr>
            <p:ph idx="1"/>
          </p:nvPr>
        </p:nvSpPr>
        <p:spPr/>
        <p:txBody>
          <a:bodyPr>
            <a:normAutofit/>
          </a:bodyPr>
          <a:p>
            <a:pPr lvl="0"/>
            <a:r>
              <a:rPr lang="en-US"/>
              <a:t>Customized Engagement:</a:t>
            </a:r>
            <a:endParaRPr lang="en-US"/>
          </a:p>
          <a:p>
            <a:pPr lvl="1"/>
            <a:r>
              <a:rPr lang="en-US"/>
              <a:t>Donors appreciate tailored communication and engagement based on their interests and preferences.</a:t>
            </a:r>
            <a:endParaRPr lang="en-US"/>
          </a:p>
          <a:p>
            <a:pPr lvl="1"/>
            <a:r>
              <a:rPr lang="en-US"/>
              <a:t>Philanthropic organizations often conduct personalized meetings, phone calls, or events to discuss the donor's specific areas of interest.</a:t>
            </a:r>
            <a:endParaRPr lang="en-US"/>
          </a:p>
          <a:p>
            <a:pPr lvl="1"/>
            <a:r>
              <a:rPr lang="en-US"/>
              <a:t>Customized engagement helps strengthen the relationship by showing that the organization values the donor's individual priorities.</a:t>
            </a:r>
            <a:endParaRPr lang="en-US"/>
          </a:p>
          <a:p>
            <a:pPr lvl="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18476</Words>
  <Application>WPS Presentation</Application>
  <PresentationFormat>Widescreen</PresentationFormat>
  <Paragraphs>485</Paragraphs>
  <Slides>70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70</vt:i4>
      </vt:variant>
    </vt:vector>
  </HeadingPairs>
  <TitlesOfParts>
    <vt:vector size="79" baseType="lpstr">
      <vt:lpstr>Arial</vt:lpstr>
      <vt:lpstr>SimSun</vt:lpstr>
      <vt:lpstr>Wingdings</vt:lpstr>
      <vt:lpstr>NAMU 1750</vt:lpstr>
      <vt:lpstr>Roboto</vt:lpstr>
      <vt:lpstr>Microsoft YaHei</vt:lpstr>
      <vt:lpstr>Arial Unicode MS</vt:lpstr>
      <vt:lpstr>Calibri</vt:lpstr>
      <vt:lpstr>Office Theme</vt:lpstr>
      <vt:lpstr>PowerPoint 演示文稿</vt:lpstr>
      <vt:lpstr>Розуміння західних організаційних практик і культури</vt:lpstr>
      <vt:lpstr>Building Effective Partnerships</vt:lpstr>
      <vt:lpstr>Predictive Communication</vt:lpstr>
      <vt:lpstr>Proactive Communication</vt:lpstr>
      <vt:lpstr>Transactional Basis of Support</vt:lpstr>
      <vt:lpstr>Transactional Basis of Support</vt:lpstr>
      <vt:lpstr>Transactional Basis of Support</vt:lpstr>
      <vt:lpstr>Transactional Basis of Support</vt:lpstr>
      <vt:lpstr>Transactional Basis of Support</vt:lpstr>
      <vt:lpstr>Scientific Method to Management</vt:lpstr>
      <vt:lpstr>Scientific Methods to Management</vt:lpstr>
      <vt:lpstr>Scientific Method to Management</vt:lpstr>
      <vt:lpstr>Clear Metrics and Outcomes</vt:lpstr>
      <vt:lpstr>Life Cycle</vt:lpstr>
      <vt:lpstr>Streamlined Process and Procedure</vt:lpstr>
      <vt:lpstr>Legalistic</vt:lpstr>
      <vt:lpstr>Trust and Integrity</vt:lpstr>
      <vt:lpstr>Customer Service Orientation</vt:lpstr>
      <vt:lpstr>Cowboy Individualism</vt:lpstr>
      <vt:lpstr>Cultural Values Collaboration Guide</vt:lpstr>
      <vt:lpstr>Communication</vt:lpstr>
      <vt:lpstr>Communication</vt:lpstr>
      <vt:lpstr>Communication</vt:lpstr>
      <vt:lpstr>Time Management and Punctuality</vt:lpstr>
      <vt:lpstr>Scheduling and Planning</vt:lpstr>
      <vt:lpstr>Legalistic Culture</vt:lpstr>
      <vt:lpstr>Transactional Culture</vt:lpstr>
      <vt:lpstr>Mannerisms and Gestures</vt:lpstr>
      <vt:lpstr>Integrity</vt:lpstr>
      <vt:lpstr>Collaboration and Teamwork</vt:lpstr>
      <vt:lpstr>Adaptability and Innovation</vt:lpstr>
      <vt:lpstr>Professionalism</vt:lpstr>
      <vt:lpstr>Conclusion</vt:lpstr>
      <vt:lpstr>Cross-Cultural Awareness</vt:lpstr>
      <vt:lpstr>Cross-Cultural Dimension</vt:lpstr>
      <vt:lpstr>Cross-Cultural Dimension</vt:lpstr>
      <vt:lpstr>Navigating Relationships </vt:lpstr>
      <vt:lpstr>Navigating Relationships</vt:lpstr>
      <vt:lpstr>Navigating Relationships</vt:lpstr>
      <vt:lpstr>Conclusion:</vt:lpstr>
      <vt:lpstr>Navigating Virtual Cross-Cultural Dynamics  </vt:lpstr>
      <vt:lpstr>Language Dynamics</vt:lpstr>
      <vt:lpstr>Language Dynamics</vt:lpstr>
      <vt:lpstr>Differences in Meeting Styles</vt:lpstr>
      <vt:lpstr>Relationships in Virtual Space</vt:lpstr>
      <vt:lpstr>Relationships in Virtual Space</vt:lpstr>
      <vt:lpstr>Strategic Partnership Model</vt:lpstr>
      <vt:lpstr>Goals of Partnership</vt:lpstr>
      <vt:lpstr>Traditional Request Model</vt:lpstr>
      <vt:lpstr>The Art of the Ask</vt:lpstr>
      <vt:lpstr>Calls to Action</vt:lpstr>
      <vt:lpstr>Introduction to AIDA Model</vt:lpstr>
      <vt:lpstr>Applying AIDA to Donor Requests</vt:lpstr>
      <vt:lpstr>Building a Case for Support</vt:lpstr>
      <vt:lpstr>Putting it All Together</vt:lpstr>
      <vt:lpstr>Встигнути за 60 секунд, або Elevator Pitch для громадських організацій</vt:lpstr>
      <vt:lpstr>Elevator Pitch Example</vt:lpstr>
      <vt:lpstr>Elevator Pitch Example</vt:lpstr>
      <vt:lpstr>Elevator Pitch Example</vt:lpstr>
      <vt:lpstr>Elevator Pitch Example</vt:lpstr>
      <vt:lpstr>CSO Partnership Dynamics</vt:lpstr>
      <vt:lpstr>Revenue Dependency Theory</vt:lpstr>
      <vt:lpstr>Subordinate Position</vt:lpstr>
      <vt:lpstr>Hierarchical Power Dynamics</vt:lpstr>
      <vt:lpstr>Mission Drift</vt:lpstr>
      <vt:lpstr>NGO/CSO Stigma</vt:lpstr>
      <vt:lpstr>Overcoming Stigma</vt:lpstr>
      <vt:lpstr>Redefining Nonprofit Sector</vt:lpstr>
      <vt:lpstr>Dual Challenge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geonight</dc:creator>
  <cp:lastModifiedBy>geoffreyglennbillpay</cp:lastModifiedBy>
  <cp:revision>25</cp:revision>
  <dcterms:created xsi:type="dcterms:W3CDTF">2023-11-30T18:40:00Z</dcterms:created>
  <dcterms:modified xsi:type="dcterms:W3CDTF">2023-12-05T07:23:15Z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A43562664354411B8EE3B5FFC1BA53A0_13</vt:lpwstr>
  </property>
  <property fmtid="{D5CDD505-2E9C-101B-9397-08002B2CF9AE}" pid="3" name="KSOProductBuildVer">
    <vt:lpwstr>1033-12.2.0.13266</vt:lpwstr>
  </property>
</Properties>
</file>