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1" r:id="rId3"/>
    <p:sldId id="347" r:id="rId4"/>
    <p:sldId id="354" r:id="rId5"/>
    <p:sldId id="358" r:id="rId6"/>
    <p:sldId id="352" r:id="rId7"/>
    <p:sldId id="259" r:id="rId8"/>
    <p:sldId id="35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34C"/>
    <a:srgbClr val="466975"/>
    <a:srgbClr val="ACD8EA"/>
    <a:srgbClr val="ACD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6" autoAdjust="0"/>
    <p:restoredTop sz="94694"/>
  </p:normalViewPr>
  <p:slideViewPr>
    <p:cSldViewPr snapToGrid="0">
      <p:cViewPr varScale="1">
        <p:scale>
          <a:sx n="96" d="100"/>
          <a:sy n="96" d="100"/>
        </p:scale>
        <p:origin x="6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10DF94-8B83-A208-F2C5-252D6681F9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7F777-D8B4-3B68-7DC8-D28DC57909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3F921-0951-FD4F-A8B7-7349B6E29525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D184DE-C0FE-3031-1B1C-EC009FF36F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0E93C-C557-B6FA-0760-68DBEA5FDB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87842-E885-DF4D-8EFB-5CBB61F68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91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180E0-6516-C84E-810B-736A55C7A877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B3BB8-A931-274B-91AB-3496AD07D3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941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D3BD252-49B6-CFC4-1F6A-E82775DBCC5D}"/>
              </a:ext>
            </a:extLst>
          </p:cNvPr>
          <p:cNvSpPr/>
          <p:nvPr userDrawn="1"/>
        </p:nvSpPr>
        <p:spPr>
          <a:xfrm>
            <a:off x="0" y="1365234"/>
            <a:ext cx="12192000" cy="4005470"/>
          </a:xfrm>
          <a:prstGeom prst="rect">
            <a:avLst/>
          </a:prstGeom>
          <a:solidFill>
            <a:srgbClr val="ACD8E6">
              <a:alpha val="6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C00AE8B-2FBA-231F-B804-4D3B6FBD3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699" y="2023564"/>
            <a:ext cx="7776334" cy="648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 b="1" i="0">
                <a:solidFill>
                  <a:srgbClr val="4669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Main 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7B8A39-74B7-7510-04B6-B646B7BB06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699" y="2692384"/>
            <a:ext cx="7776333" cy="675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rgbClr val="2F43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Presentation Sub Title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EDC12F-3EC4-5098-FAC4-FE335282D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730" y="5773426"/>
            <a:ext cx="2052983" cy="5774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B11E34-DF93-F091-39C7-E64256E15A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0912" y="4368148"/>
            <a:ext cx="3603214" cy="42810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ADAD2B-4D17-EA95-2EE8-1768DB0895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07033" y="4368148"/>
            <a:ext cx="3603214" cy="42810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36B119-3F7C-506E-7B4B-83A9FC861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0331729" y="286229"/>
            <a:ext cx="1085025" cy="21700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DE76BA-A3DE-A165-9BDA-AB829A1838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9238425" y="286229"/>
            <a:ext cx="1085025" cy="2170050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3002936C-CD8A-F80F-4EDD-9ADA0A774D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578" y="4400065"/>
            <a:ext cx="4200936" cy="337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4669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Date Month Year i.e. 15 January 2023</a:t>
            </a:r>
            <a:endParaRPr lang="en-US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6FB62556-B055-5C06-BB0A-ED60BBB3E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0578" y="3510038"/>
            <a:ext cx="4200936" cy="337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2F43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Presented by Example</a:t>
            </a:r>
            <a:endParaRPr lang="en-US" dirty="0"/>
          </a:p>
        </p:txBody>
      </p:sp>
      <p:pic>
        <p:nvPicPr>
          <p:cNvPr id="4" name="Picture 3" descr="A black and blue text&#10;&#10;Description automatically generated">
            <a:extLst>
              <a:ext uri="{FF2B5EF4-FFF2-40B4-BE49-F238E27FC236}">
                <a16:creationId xmlns:a16="http://schemas.microsoft.com/office/drawing/2014/main" id="{0D272506-6D79-9807-0137-72DB05FE3D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7898" y="365055"/>
            <a:ext cx="2268646" cy="73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4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91128B-8A17-E2C5-F6EE-46A2D551F828}"/>
              </a:ext>
            </a:extLst>
          </p:cNvPr>
          <p:cNvSpPr/>
          <p:nvPr userDrawn="1"/>
        </p:nvSpPr>
        <p:spPr>
          <a:xfrm>
            <a:off x="0" y="1365234"/>
            <a:ext cx="12192000" cy="4005470"/>
          </a:xfrm>
          <a:prstGeom prst="rect">
            <a:avLst/>
          </a:prstGeom>
          <a:solidFill>
            <a:srgbClr val="ACD8E6">
              <a:alpha val="6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10570-24E7-7D24-C78D-7D52C37267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9556" y="4382202"/>
            <a:ext cx="3555827" cy="4266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CEF4FF-7201-51D8-9AC9-354100A21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4382202"/>
            <a:ext cx="3555827" cy="4266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44CF4F-367C-456D-2E50-4903DD10FC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9076" y="100898"/>
            <a:ext cx="3924300" cy="23749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079795D-B5CA-10CF-4126-F5E1EC8525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699" y="2023564"/>
            <a:ext cx="6447180" cy="648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 b="1">
                <a:solidFill>
                  <a:srgbClr val="4669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Title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E213829-D64F-E93B-2298-B36458BB00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700" y="2692384"/>
            <a:ext cx="6447179" cy="675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F43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Divider Sub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4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91128B-8A17-E2C5-F6EE-46A2D551F828}"/>
              </a:ext>
            </a:extLst>
          </p:cNvPr>
          <p:cNvSpPr/>
          <p:nvPr userDrawn="1"/>
        </p:nvSpPr>
        <p:spPr>
          <a:xfrm>
            <a:off x="0" y="1365234"/>
            <a:ext cx="12192000" cy="4005470"/>
          </a:xfrm>
          <a:prstGeom prst="rect">
            <a:avLst/>
          </a:prstGeom>
          <a:solidFill>
            <a:srgbClr val="466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079795D-B5CA-10CF-4126-F5E1EC8525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699" y="2023564"/>
            <a:ext cx="6447180" cy="648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Divider Title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E213829-D64F-E93B-2298-B36458BB00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700" y="2692384"/>
            <a:ext cx="6447179" cy="675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ACD8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Divider Sub Title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49FB3C-5627-7AB1-08FB-7CA32904C8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3667539" y="4382203"/>
            <a:ext cx="3595276" cy="4271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702AB-DCB4-5EB0-9424-67B67B080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5983356" y="4382203"/>
            <a:ext cx="3595276" cy="4271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08B04F-7315-B4D2-FD02-C3C0B9072F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1281" y="104913"/>
            <a:ext cx="40005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4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91128B-8A17-E2C5-F6EE-46A2D551F828}"/>
              </a:ext>
            </a:extLst>
          </p:cNvPr>
          <p:cNvSpPr/>
          <p:nvPr userDrawn="1"/>
        </p:nvSpPr>
        <p:spPr>
          <a:xfrm>
            <a:off x="0" y="1365234"/>
            <a:ext cx="12192000" cy="4005470"/>
          </a:xfrm>
          <a:prstGeom prst="rect">
            <a:avLst/>
          </a:prstGeom>
          <a:solidFill>
            <a:srgbClr val="ACD8E6">
              <a:alpha val="6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079795D-B5CA-10CF-4126-F5E1EC8525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699" y="2023564"/>
            <a:ext cx="6447180" cy="648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 b="1" i="0">
                <a:solidFill>
                  <a:srgbClr val="4669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Text for Final Slide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3A4222-BED1-90C5-0432-B1D33A8ABE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5730" y="5773426"/>
            <a:ext cx="2052983" cy="5774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A559FA-6587-73E8-C819-301BC14ECE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83732" y="4229100"/>
            <a:ext cx="3949700" cy="2628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4999DE-69A3-8793-93DF-5FF6C9FD9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17615" y="-1103745"/>
            <a:ext cx="1774385" cy="35487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255C90-4498-0E47-9E50-B24D4412D7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78876" y="-1103745"/>
            <a:ext cx="1774385" cy="3548770"/>
          </a:xfrm>
          <a:prstGeom prst="rect">
            <a:avLst/>
          </a:prstGeom>
        </p:spPr>
      </p:pic>
      <p:pic>
        <p:nvPicPr>
          <p:cNvPr id="3" name="Picture 2" descr="A black and blue text&#10;&#10;Description automatically generated">
            <a:extLst>
              <a:ext uri="{FF2B5EF4-FFF2-40B4-BE49-F238E27FC236}">
                <a16:creationId xmlns:a16="http://schemas.microsoft.com/office/drawing/2014/main" id="{D4BBD880-5F48-FA30-F664-DBA9DC36F9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7898" y="365055"/>
            <a:ext cx="2268646" cy="73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2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079795D-B5CA-10CF-4126-F5E1EC8525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699" y="701659"/>
            <a:ext cx="6447180" cy="648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 i="0">
                <a:solidFill>
                  <a:srgbClr val="4669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230B6C-AF03-F2AE-CDAC-8FB80BB00E34}"/>
              </a:ext>
            </a:extLst>
          </p:cNvPr>
          <p:cNvSpPr/>
          <p:nvPr userDrawn="1"/>
        </p:nvSpPr>
        <p:spPr>
          <a:xfrm rot="5400000">
            <a:off x="6215270" y="1426265"/>
            <a:ext cx="6858000" cy="4005470"/>
          </a:xfrm>
          <a:prstGeom prst="rect">
            <a:avLst/>
          </a:prstGeom>
          <a:solidFill>
            <a:srgbClr val="ACD8E6">
              <a:alpha val="6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057EC0-8478-EAFB-E834-3E8B8F5B3E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213" y="1570038"/>
            <a:ext cx="6448425" cy="395611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2F434C"/>
              </a:buClr>
              <a:buFont typeface="Arial" panose="020B0604020202020204" pitchFamily="34" charset="0"/>
              <a:buNone/>
              <a:defRPr sz="2000" b="0" i="0" cap="none" spc="0">
                <a:ln>
                  <a:noFill/>
                </a:ln>
                <a:solidFill>
                  <a:srgbClr val="2F434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cap="none" spc="0">
                <a:ln>
                  <a:noFill/>
                </a:ln>
                <a:solidFill>
                  <a:srgbClr val="2F434C"/>
                </a:solidFill>
                <a:effectLst/>
              </a:defRPr>
            </a:lvl2pPr>
            <a:lvl3pPr>
              <a:defRPr b="0" cap="none" spc="0">
                <a:ln>
                  <a:noFill/>
                </a:ln>
                <a:solidFill>
                  <a:srgbClr val="2F434C"/>
                </a:solidFill>
                <a:effectLst/>
              </a:defRPr>
            </a:lvl3pPr>
            <a:lvl4pPr>
              <a:defRPr b="0" cap="none" spc="0">
                <a:ln>
                  <a:noFill/>
                </a:ln>
                <a:solidFill>
                  <a:srgbClr val="2F434C"/>
                </a:solidFill>
                <a:effectLst/>
              </a:defRPr>
            </a:lvl4pPr>
            <a:lvl5pPr>
              <a:defRPr b="0" cap="none" spc="0">
                <a:ln>
                  <a:noFill/>
                </a:ln>
                <a:solidFill>
                  <a:srgbClr val="2F434C"/>
                </a:solidFill>
                <a:effectLst/>
              </a:defRPr>
            </a:lvl5pPr>
          </a:lstStyle>
          <a:p>
            <a:pPr lvl="0"/>
            <a:r>
              <a:rPr lang="en-GB" dirty="0"/>
              <a:t>Body Copy: Arial, 20pt, EED Dark Blue.</a:t>
            </a:r>
          </a:p>
          <a:p>
            <a:pPr lvl="0"/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B58078F-0CCF-E841-DFDC-F9468B0B12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70574" y="701659"/>
            <a:ext cx="3170514" cy="4933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2F43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Additional Notes or Key Points can be added to this right hand Column.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E76F14-38E1-CDEF-A9BC-E92CF457B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213" y="5943600"/>
            <a:ext cx="3911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0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76CEC1-8A5E-6155-F907-AE1DDB656478}"/>
              </a:ext>
            </a:extLst>
          </p:cNvPr>
          <p:cNvSpPr/>
          <p:nvPr userDrawn="1"/>
        </p:nvSpPr>
        <p:spPr>
          <a:xfrm rot="5400000">
            <a:off x="6215270" y="1426265"/>
            <a:ext cx="6858000" cy="4005470"/>
          </a:xfrm>
          <a:prstGeom prst="rect">
            <a:avLst/>
          </a:prstGeom>
          <a:solidFill>
            <a:srgbClr val="ACD8E6">
              <a:alpha val="6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E86110B-581D-22A5-A517-4B1A811B0F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20115" y="842565"/>
            <a:ext cx="9951770" cy="5172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2F43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by clicking here</a:t>
            </a:r>
          </a:p>
        </p:txBody>
      </p:sp>
    </p:spTree>
    <p:extLst>
      <p:ext uri="{BB962C8B-B14F-4D97-AF65-F5344CB8AC3E}">
        <p14:creationId xmlns:p14="http://schemas.microsoft.com/office/powerpoint/2010/main" val="246744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46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0" r:id="rId3"/>
    <p:sldLayoutId id="2147483687" r:id="rId4"/>
    <p:sldLayoutId id="2147483688" r:id="rId5"/>
    <p:sldLayoutId id="214748368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46697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904BB-5546-77EB-360C-E96F5A6C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8" y="2023564"/>
            <a:ext cx="10174457" cy="983587"/>
          </a:xfrm>
        </p:spPr>
        <p:txBody>
          <a:bodyPr/>
          <a:lstStyle/>
          <a:p>
            <a:br>
              <a:rPr lang="en-150" sz="4400" b="1" dirty="0">
                <a:solidFill>
                  <a:srgbClr val="0070C0"/>
                </a:solidFill>
                <a:latin typeface="+mn-lt"/>
              </a:rPr>
            </a:br>
            <a:br>
              <a:rPr lang="en-150" sz="4400" b="1" dirty="0">
                <a:solidFill>
                  <a:srgbClr val="0070C0"/>
                </a:solidFill>
                <a:latin typeface="+mn-lt"/>
              </a:rPr>
            </a:br>
            <a:br>
              <a:rPr lang="en-150" sz="4400" b="1" dirty="0">
                <a:solidFill>
                  <a:srgbClr val="0070C0"/>
                </a:solidFill>
                <a:latin typeface="+mn-lt"/>
              </a:rPr>
            </a:br>
            <a:r>
              <a:rPr lang="uk-UA" sz="4400" b="1" dirty="0">
                <a:solidFill>
                  <a:schemeClr val="accent1"/>
                </a:solidFill>
                <a:latin typeface="+mn-lt"/>
              </a:rPr>
              <a:t>ЄВРОПЕЙСЬКИЙ</a:t>
            </a:r>
            <a:r>
              <a:rPr lang="uk-UA" sz="4400" b="1" dirty="0">
                <a:solidFill>
                  <a:srgbClr val="0070C0"/>
                </a:solidFill>
                <a:latin typeface="+mn-lt"/>
              </a:rPr>
              <a:t> ФОНД ЗА ДЕМОКРАТІЮ</a:t>
            </a:r>
            <a:br>
              <a:rPr lang="en-150" sz="4400" b="1" dirty="0">
                <a:solidFill>
                  <a:srgbClr val="0070C0"/>
                </a:solidFill>
                <a:latin typeface="+mn-lt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83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map of the world with orange dots&#10;&#10;Description automatically generated">
            <a:extLst>
              <a:ext uri="{FF2B5EF4-FFF2-40B4-BE49-F238E27FC236}">
                <a16:creationId xmlns:a16="http://schemas.microsoft.com/office/drawing/2014/main" id="{7BA2C507-F335-1E0F-4064-F0D25BC5D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68" r="7093"/>
          <a:stretch/>
        </p:blipFill>
        <p:spPr>
          <a:xfrm>
            <a:off x="1602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AE796A-B7C5-1033-8750-E4B10B2E4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2F434C"/>
                </a:solidFill>
                <a:latin typeface="+mj-lt"/>
                <a:cs typeface="+mj-cs"/>
              </a:rPr>
              <a:t>Хто </a:t>
            </a:r>
            <a:r>
              <a:rPr lang="en-US" sz="4000" dirty="0" err="1">
                <a:solidFill>
                  <a:srgbClr val="2F434C"/>
                </a:solidFill>
                <a:latin typeface="+mj-lt"/>
                <a:cs typeface="+mj-cs"/>
              </a:rPr>
              <a:t>ми</a:t>
            </a:r>
            <a:endParaRPr lang="en-US" sz="4000" dirty="0">
              <a:solidFill>
                <a:srgbClr val="2F434C"/>
              </a:solidFill>
              <a:latin typeface="+mj-lt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96B46-AA95-D82D-CC64-91E3AD079A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28564" y="1896873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1900" dirty="0" err="1">
                <a:effectLst/>
                <a:latin typeface="+mn-lt"/>
                <a:cs typeface="+mn-cs"/>
              </a:rPr>
              <a:t>Європейський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dirty="0" err="1">
                <a:effectLst/>
                <a:latin typeface="+mn-lt"/>
                <a:cs typeface="+mn-cs"/>
              </a:rPr>
              <a:t>фонд</a:t>
            </a:r>
            <a:r>
              <a:rPr lang="en-US" sz="1900" dirty="0">
                <a:effectLst/>
                <a:latin typeface="+mn-lt"/>
                <a:cs typeface="+mn-cs"/>
              </a:rPr>
              <a:t> за демократію (EED) - </a:t>
            </a:r>
            <a:r>
              <a:rPr lang="en-US" sz="1900" dirty="0" err="1">
                <a:effectLst/>
                <a:latin typeface="+mn-lt"/>
                <a:cs typeface="+mn-cs"/>
              </a:rPr>
              <a:t>це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dirty="0" err="1">
                <a:effectLst/>
                <a:latin typeface="+mn-lt"/>
                <a:cs typeface="+mn-cs"/>
              </a:rPr>
              <a:t>незалежна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dirty="0" err="1">
                <a:effectLst/>
                <a:latin typeface="+mn-lt"/>
                <a:cs typeface="+mn-cs"/>
              </a:rPr>
              <a:t>грантодавча</a:t>
            </a:r>
            <a:r>
              <a:rPr lang="en-US" sz="1900" dirty="0">
                <a:effectLst/>
                <a:latin typeface="+mn-lt"/>
                <a:cs typeface="+mn-cs"/>
              </a:rPr>
              <a:t> організація, </a:t>
            </a:r>
            <a:r>
              <a:rPr lang="en-US" sz="1900" dirty="0" err="1">
                <a:effectLst/>
                <a:latin typeface="+mn-lt"/>
                <a:cs typeface="+mn-cs"/>
              </a:rPr>
              <a:t>заснована</a:t>
            </a:r>
            <a:r>
              <a:rPr lang="en-US" sz="1900" dirty="0">
                <a:effectLst/>
                <a:latin typeface="+mn-lt"/>
                <a:cs typeface="+mn-cs"/>
              </a:rPr>
              <a:t> у 2013 </a:t>
            </a:r>
            <a:r>
              <a:rPr lang="en-US" sz="1900" dirty="0" err="1">
                <a:effectLst/>
                <a:latin typeface="+mn-lt"/>
                <a:cs typeface="+mn-cs"/>
              </a:rPr>
              <a:t>році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dirty="0" err="1">
                <a:effectLst/>
                <a:latin typeface="+mn-lt"/>
                <a:cs typeface="+mn-cs"/>
              </a:rPr>
              <a:t>Європейським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dirty="0" err="1">
                <a:effectLst/>
                <a:latin typeface="+mn-lt"/>
                <a:cs typeface="+mn-cs"/>
              </a:rPr>
              <a:t>Союзом</a:t>
            </a:r>
            <a:r>
              <a:rPr lang="en-US" sz="1900" dirty="0">
                <a:effectLst/>
                <a:latin typeface="+mn-lt"/>
                <a:cs typeface="+mn-cs"/>
              </a:rPr>
              <a:t> та</a:t>
            </a:r>
            <a:r>
              <a:rPr lang="uk-UA" sz="1900" dirty="0">
                <a:effectLst/>
                <a:latin typeface="+mn-lt"/>
                <a:cs typeface="+mn-cs"/>
              </a:rPr>
              <a:t> його</a:t>
            </a:r>
            <a:r>
              <a:rPr lang="en-150" sz="1900" dirty="0">
                <a:latin typeface="+mn-lt"/>
                <a:cs typeface="+mn-cs"/>
              </a:rPr>
              <a:t> </a:t>
            </a:r>
            <a:r>
              <a:rPr lang="en-US" sz="1900" dirty="0">
                <a:effectLst/>
                <a:latin typeface="+mn-lt"/>
                <a:cs typeface="+mn-cs"/>
              </a:rPr>
              <a:t>країнами-</a:t>
            </a:r>
            <a:r>
              <a:rPr lang="en-US" sz="1900" dirty="0" err="1">
                <a:effectLst/>
                <a:latin typeface="+mn-lt"/>
                <a:cs typeface="+mn-cs"/>
              </a:rPr>
              <a:t>членами</a:t>
            </a:r>
            <a:r>
              <a:rPr lang="en-US" sz="1900" dirty="0">
                <a:effectLst/>
                <a:latin typeface="+mn-lt"/>
                <a:cs typeface="+mn-cs"/>
              </a:rPr>
              <a:t> як </a:t>
            </a:r>
            <a:r>
              <a:rPr lang="en-US" sz="1900" dirty="0" err="1">
                <a:effectLst/>
                <a:latin typeface="+mn-lt"/>
                <a:cs typeface="+mn-cs"/>
              </a:rPr>
              <a:t>автономний</a:t>
            </a:r>
            <a:r>
              <a:rPr lang="en-US" sz="1900" dirty="0">
                <a:effectLst/>
                <a:latin typeface="+mn-lt"/>
                <a:cs typeface="+mn-cs"/>
              </a:rPr>
              <a:t> і </a:t>
            </a:r>
            <a:r>
              <a:rPr lang="en-US" sz="1900" dirty="0" err="1">
                <a:effectLst/>
                <a:latin typeface="+mn-lt"/>
                <a:cs typeface="+mn-cs"/>
              </a:rPr>
              <a:t>додатковий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dirty="0" err="1">
                <a:effectLst/>
                <a:latin typeface="+mn-lt"/>
                <a:cs typeface="+mn-cs"/>
              </a:rPr>
              <a:t>механізм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dirty="0" err="1">
                <a:effectLst/>
                <a:latin typeface="+mn-lt"/>
                <a:cs typeface="+mn-cs"/>
              </a:rPr>
              <a:t>для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dirty="0" err="1">
                <a:effectLst/>
                <a:latin typeface="+mn-lt"/>
                <a:cs typeface="+mn-cs"/>
              </a:rPr>
              <a:t>надання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dirty="0" err="1">
                <a:effectLst/>
                <a:latin typeface="+mn-lt"/>
                <a:cs typeface="+mn-cs"/>
              </a:rPr>
              <a:t>швидкої</a:t>
            </a:r>
            <a:r>
              <a:rPr lang="en-US" sz="1900" dirty="0">
                <a:effectLst/>
                <a:latin typeface="+mn-lt"/>
                <a:cs typeface="+mn-cs"/>
              </a:rPr>
              <a:t> та </a:t>
            </a:r>
            <a:r>
              <a:rPr lang="en-US" sz="1900" dirty="0" err="1">
                <a:effectLst/>
                <a:latin typeface="+mn-lt"/>
                <a:cs typeface="+mn-cs"/>
              </a:rPr>
              <a:t>гнучкої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dirty="0" err="1">
                <a:effectLst/>
                <a:latin typeface="+mn-lt"/>
                <a:cs typeface="+mn-cs"/>
              </a:rPr>
              <a:t>технічної</a:t>
            </a:r>
            <a:r>
              <a:rPr lang="en-US" sz="1900" dirty="0">
                <a:effectLst/>
                <a:latin typeface="+mn-lt"/>
                <a:cs typeface="+mn-cs"/>
              </a:rPr>
              <a:t> та </a:t>
            </a:r>
            <a:r>
              <a:rPr lang="en-US" sz="1900" dirty="0" err="1">
                <a:effectLst/>
                <a:latin typeface="+mn-lt"/>
                <a:cs typeface="+mn-cs"/>
              </a:rPr>
              <a:t>фінансової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dirty="0" err="1">
                <a:effectLst/>
                <a:latin typeface="+mn-lt"/>
                <a:cs typeface="+mn-cs"/>
              </a:rPr>
              <a:t>підтримки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b="1" dirty="0" err="1">
                <a:effectLst/>
                <a:latin typeface="+mn-lt"/>
                <a:cs typeface="+mn-cs"/>
              </a:rPr>
              <a:t>сприяння</a:t>
            </a:r>
            <a:r>
              <a:rPr lang="en-US" sz="1900" b="1" dirty="0">
                <a:effectLst/>
                <a:latin typeface="+mn-lt"/>
                <a:cs typeface="+mn-cs"/>
              </a:rPr>
              <a:t> </a:t>
            </a:r>
            <a:r>
              <a:rPr lang="en-US" sz="1900" b="1" dirty="0" err="1">
                <a:effectLst/>
                <a:latin typeface="+mn-lt"/>
                <a:cs typeface="+mn-cs"/>
              </a:rPr>
              <a:t>демократизації</a:t>
            </a:r>
            <a:r>
              <a:rPr lang="en-US" sz="1900" b="1" dirty="0">
                <a:effectLst/>
                <a:latin typeface="+mn-lt"/>
                <a:cs typeface="+mn-cs"/>
              </a:rPr>
              <a:t> </a:t>
            </a:r>
            <a:r>
              <a:rPr lang="en-US" sz="1900" dirty="0">
                <a:effectLst/>
                <a:latin typeface="+mn-lt"/>
                <a:cs typeface="+mn-cs"/>
              </a:rPr>
              <a:t>в </a:t>
            </a:r>
            <a:r>
              <a:rPr lang="en-US" sz="1900" dirty="0" err="1">
                <a:effectLst/>
                <a:latin typeface="+mn-lt"/>
                <a:cs typeface="+mn-cs"/>
              </a:rPr>
              <a:t>країнах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dirty="0" err="1">
                <a:effectLst/>
                <a:latin typeface="+mn-lt"/>
                <a:cs typeface="+mn-cs"/>
              </a:rPr>
              <a:t>Європейської</a:t>
            </a:r>
            <a:r>
              <a:rPr lang="en-US" sz="1900" dirty="0">
                <a:effectLst/>
                <a:latin typeface="+mn-lt"/>
                <a:cs typeface="+mn-cs"/>
              </a:rPr>
              <a:t> політики </a:t>
            </a:r>
            <a:r>
              <a:rPr lang="en-US" sz="1900" dirty="0" err="1">
                <a:effectLst/>
                <a:latin typeface="+mn-lt"/>
                <a:cs typeface="+mn-cs"/>
              </a:rPr>
              <a:t>сусідства</a:t>
            </a:r>
            <a:r>
              <a:rPr lang="en-US" sz="1900" dirty="0">
                <a:effectLst/>
                <a:latin typeface="+mn-lt"/>
                <a:cs typeface="+mn-cs"/>
              </a:rPr>
              <a:t> та </a:t>
            </a:r>
            <a:r>
              <a:rPr lang="en-US" sz="1900" dirty="0" err="1">
                <a:effectLst/>
                <a:latin typeface="+mn-lt"/>
                <a:cs typeface="+mn-cs"/>
              </a:rPr>
              <a:t>поза</a:t>
            </a:r>
            <a:r>
              <a:rPr lang="en-US" sz="1900" dirty="0">
                <a:effectLst/>
                <a:latin typeface="+mn-lt"/>
                <a:cs typeface="+mn-cs"/>
              </a:rPr>
              <a:t> </a:t>
            </a:r>
            <a:r>
              <a:rPr lang="en-US" sz="1900" dirty="0" err="1">
                <a:effectLst/>
                <a:latin typeface="+mn-lt"/>
                <a:cs typeface="+mn-cs"/>
              </a:rPr>
              <a:t>нею</a:t>
            </a:r>
            <a:r>
              <a:rPr lang="en-US" sz="1900" dirty="0">
                <a:effectLst/>
                <a:latin typeface="+mn-lt"/>
                <a:cs typeface="+mn-cs"/>
              </a:rPr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80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D3E8A-10F7-49AC-675E-3459C67A1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/>
              <a:t>EED </a:t>
            </a:r>
            <a:r>
              <a:rPr lang="uk-UA" dirty="0"/>
              <a:t>в Україні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434B0-BA71-96E2-40FE-98F6CB59C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213" y="1570038"/>
            <a:ext cx="7073523" cy="4120293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900" dirty="0">
              <a:latin typeface="+mn-lt"/>
              <a:cs typeface="+mn-cs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latin typeface="+mn-lt"/>
                <a:cs typeface="+mn-cs"/>
              </a:rPr>
              <a:t>Протягом 10 років своєї роботи фонд підтримав в Україні більше сотні громадських ініціатив, які сьогодні формують розповсюджену мережу про-демократичних акторів по всій Україні. </a:t>
            </a:r>
            <a:endParaRPr lang="en-US" sz="1900" dirty="0">
              <a:latin typeface="+mn-lt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latin typeface="+mn-lt"/>
                <a:cs typeface="+mn-cs"/>
              </a:rPr>
              <a:t>У 2023 році фонд підтримав в Україні 39 ініціатив на загальну суму </a:t>
            </a:r>
            <a:r>
              <a:rPr lang="uk-UA" sz="1900" b="1" dirty="0">
                <a:latin typeface="+mn-lt"/>
                <a:cs typeface="+mn-cs"/>
              </a:rPr>
              <a:t>3</a:t>
            </a:r>
            <a:r>
              <a:rPr lang="en-150" sz="1900" b="1" dirty="0">
                <a:latin typeface="+mn-lt"/>
                <a:cs typeface="+mn-cs"/>
              </a:rPr>
              <a:t>,5 </a:t>
            </a:r>
            <a:r>
              <a:rPr lang="uk-UA" sz="1900" b="1" dirty="0">
                <a:latin typeface="+mn-lt"/>
                <a:cs typeface="+mn-cs"/>
              </a:rPr>
              <a:t>млн </a:t>
            </a:r>
            <a:r>
              <a:rPr lang="en-150" sz="1900" b="1" dirty="0">
                <a:latin typeface="+mn-lt"/>
                <a:cs typeface="+mn-cs"/>
              </a:rPr>
              <a:t>EUR.</a:t>
            </a:r>
            <a:endParaRPr lang="uk-UA" sz="1900" b="1" dirty="0">
              <a:latin typeface="+mn-lt"/>
              <a:cs typeface="+mn-cs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uk-UA" sz="1900" dirty="0">
                <a:latin typeface="+mn-lt"/>
                <a:cs typeface="+mn-cs"/>
              </a:rPr>
              <a:t>Серед профінансованих ініціатив близько 60% - незалежні медіа.</a:t>
            </a:r>
            <a:endParaRPr lang="en-150" sz="1900" dirty="0">
              <a:latin typeface="+mn-lt"/>
              <a:cs typeface="+mn-c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en-US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291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on a bench with a dog&#10;&#10;Description automatically generated">
            <a:extLst>
              <a:ext uri="{FF2B5EF4-FFF2-40B4-BE49-F238E27FC236}">
                <a16:creationId xmlns:a16="http://schemas.microsoft.com/office/drawing/2014/main" id="{0079F256-8658-3273-62A0-F020E7AFA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3" b="8371"/>
          <a:stretch/>
        </p:blipFill>
        <p:spPr>
          <a:xfrm>
            <a:off x="-26503" y="10"/>
            <a:ext cx="6865165" cy="6857990"/>
          </a:xfrm>
          <a:custGeom>
            <a:avLst/>
            <a:gdLst/>
            <a:ahLst/>
            <a:cxnLst/>
            <a:rect l="l" t="t" r="r" b="b"/>
            <a:pathLst>
              <a:path w="6865165" h="6858000">
                <a:moveTo>
                  <a:pt x="0" y="0"/>
                </a:moveTo>
                <a:lnTo>
                  <a:pt x="6865165" y="0"/>
                </a:lnTo>
                <a:lnTo>
                  <a:pt x="6859621" y="22952"/>
                </a:lnTo>
                <a:cubicBezTo>
                  <a:pt x="6623056" y="1069835"/>
                  <a:pt x="6492240" y="2220824"/>
                  <a:pt x="6492240" y="3429001"/>
                </a:cubicBezTo>
                <a:cubicBezTo>
                  <a:pt x="6492240" y="4637179"/>
                  <a:pt x="6623056" y="5788167"/>
                  <a:pt x="6859621" y="6835050"/>
                </a:cubicBezTo>
                <a:lnTo>
                  <a:pt x="68651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1CAF9A-F176-8D0F-79E5-BE2F31FE9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914400"/>
            <a:ext cx="4485861" cy="11065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uk-UA" dirty="0">
                <a:latin typeface="Arial "/>
                <a:cs typeface="+mj-cs"/>
              </a:rPr>
              <a:t>Т</a:t>
            </a:r>
            <a:r>
              <a:rPr lang="en-US" dirty="0" err="1">
                <a:latin typeface="Arial "/>
                <a:cs typeface="+mj-cs"/>
              </a:rPr>
              <a:t>ематичні</a:t>
            </a:r>
            <a:r>
              <a:rPr lang="en-US" dirty="0">
                <a:latin typeface="Arial "/>
                <a:cs typeface="+mj-cs"/>
              </a:rPr>
              <a:t> </a:t>
            </a:r>
            <a:r>
              <a:rPr lang="en-US" dirty="0" err="1">
                <a:latin typeface="Arial "/>
                <a:cs typeface="+mj-cs"/>
              </a:rPr>
              <a:t>напрямки</a:t>
            </a:r>
            <a:endParaRPr lang="en-US" dirty="0">
              <a:latin typeface="Arial 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269A3-C947-5843-9AB5-45C6B6070179}"/>
              </a:ext>
            </a:extLst>
          </p:cNvPr>
          <p:cNvSpPr>
            <a:spLocks/>
          </p:cNvSpPr>
          <p:nvPr/>
        </p:nvSpPr>
        <p:spPr>
          <a:xfrm>
            <a:off x="7412900" y="2233697"/>
            <a:ext cx="4485861" cy="3834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4607" indent="-228600" defTabSz="914400">
              <a:lnSpc>
                <a:spcPct val="90000"/>
              </a:lnSpc>
              <a:spcAft>
                <a:spcPts val="664"/>
              </a:spcAft>
              <a:buFont typeface="Arial" panose="020B0604020202020204" pitchFamily="34" charset="0"/>
              <a:buChar char="•"/>
              <a:tabLst>
                <a:tab pos="379476" algn="l"/>
              </a:tabLst>
            </a:pPr>
            <a:r>
              <a:rPr lang="en-US" sz="1900" dirty="0" err="1">
                <a:solidFill>
                  <a:srgbClr val="2F434C"/>
                </a:solidFill>
              </a:rPr>
              <a:t>Антикорупційна</a:t>
            </a:r>
            <a:r>
              <a:rPr lang="en-US" sz="1900" dirty="0">
                <a:solidFill>
                  <a:srgbClr val="2F434C"/>
                </a:solidFill>
              </a:rPr>
              <a:t> діяльність і </a:t>
            </a:r>
            <a:r>
              <a:rPr lang="en-US" sz="1900" dirty="0" err="1">
                <a:solidFill>
                  <a:srgbClr val="2F434C"/>
                </a:solidFill>
              </a:rPr>
              <a:t>публічна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підзвітність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</a:p>
          <a:p>
            <a:pPr marL="284607" indent="-228600" defTabSz="914400">
              <a:lnSpc>
                <a:spcPct val="90000"/>
              </a:lnSpc>
              <a:spcAft>
                <a:spcPts val="664"/>
              </a:spcAft>
              <a:buFont typeface="Arial" panose="020B0604020202020204" pitchFamily="34" charset="0"/>
              <a:buChar char="•"/>
              <a:tabLst>
                <a:tab pos="379476" algn="l"/>
              </a:tabLst>
            </a:pPr>
            <a:r>
              <a:rPr lang="en-US" sz="1900" dirty="0" err="1">
                <a:solidFill>
                  <a:srgbClr val="2F434C"/>
                </a:solidFill>
              </a:rPr>
              <a:t>Незалежні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медіа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</a:p>
          <a:p>
            <a:pPr marL="284607" indent="-228600" defTabSz="914400">
              <a:lnSpc>
                <a:spcPct val="90000"/>
              </a:lnSpc>
              <a:spcAft>
                <a:spcPts val="664"/>
              </a:spcAft>
              <a:buFont typeface="Arial" panose="020B0604020202020204" pitchFamily="34" charset="0"/>
              <a:buChar char="•"/>
              <a:tabLst>
                <a:tab pos="379476" algn="l"/>
              </a:tabLst>
            </a:pPr>
            <a:r>
              <a:rPr lang="en-US" sz="1900" dirty="0">
                <a:solidFill>
                  <a:srgbClr val="2F434C"/>
                </a:solidFill>
              </a:rPr>
              <a:t>Громадська </a:t>
            </a:r>
            <a:r>
              <a:rPr lang="en-US" sz="1900" dirty="0" err="1">
                <a:solidFill>
                  <a:srgbClr val="2F434C"/>
                </a:solidFill>
              </a:rPr>
              <a:t>активність</a:t>
            </a:r>
            <a:r>
              <a:rPr lang="en-US" sz="1900" dirty="0">
                <a:solidFill>
                  <a:srgbClr val="2F434C"/>
                </a:solidFill>
              </a:rPr>
              <a:t> і </a:t>
            </a:r>
            <a:r>
              <a:rPr lang="en-US" sz="1900" dirty="0" err="1">
                <a:solidFill>
                  <a:srgbClr val="2F434C"/>
                </a:solidFill>
              </a:rPr>
              <a:t>залученість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</a:p>
          <a:p>
            <a:pPr marL="284607" indent="-228600" defTabSz="914400">
              <a:lnSpc>
                <a:spcPct val="90000"/>
              </a:lnSpc>
              <a:spcAft>
                <a:spcPts val="664"/>
              </a:spcAft>
              <a:buFont typeface="Arial" panose="020B0604020202020204" pitchFamily="34" charset="0"/>
              <a:buChar char="•"/>
              <a:tabLst>
                <a:tab pos="379476" algn="l"/>
              </a:tabLst>
            </a:pPr>
            <a:r>
              <a:rPr lang="en-US" sz="1900" dirty="0" err="1">
                <a:solidFill>
                  <a:srgbClr val="2F434C"/>
                </a:solidFill>
              </a:rPr>
              <a:t>Правозахисна</a:t>
            </a:r>
            <a:r>
              <a:rPr lang="en-US" sz="1900" dirty="0">
                <a:solidFill>
                  <a:srgbClr val="2F434C"/>
                </a:solidFill>
              </a:rPr>
              <a:t> діяльність </a:t>
            </a:r>
          </a:p>
          <a:p>
            <a:pPr marL="284607" indent="-228600" defTabSz="914400">
              <a:lnSpc>
                <a:spcPct val="90000"/>
              </a:lnSpc>
              <a:spcAft>
                <a:spcPts val="664"/>
              </a:spcAft>
              <a:buFont typeface="Arial" panose="020B0604020202020204" pitchFamily="34" charset="0"/>
              <a:buChar char="•"/>
              <a:tabLst>
                <a:tab pos="379476" algn="l"/>
              </a:tabLst>
            </a:pPr>
            <a:r>
              <a:rPr lang="en-US" sz="1900" dirty="0" err="1">
                <a:solidFill>
                  <a:srgbClr val="2F434C"/>
                </a:solidFill>
              </a:rPr>
              <a:t>Участь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жінок</a:t>
            </a:r>
            <a:r>
              <a:rPr lang="en-US" sz="1900" dirty="0">
                <a:solidFill>
                  <a:srgbClr val="2F434C"/>
                </a:solidFill>
              </a:rPr>
              <a:t> у </a:t>
            </a:r>
            <a:r>
              <a:rPr lang="en-US" sz="1900" dirty="0" err="1">
                <a:solidFill>
                  <a:srgbClr val="2F434C"/>
                </a:solidFill>
              </a:rPr>
              <a:t>громадському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та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політичному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житті</a:t>
            </a:r>
            <a:endParaRPr lang="en-US" sz="1900" dirty="0">
              <a:solidFill>
                <a:srgbClr val="2F434C"/>
              </a:solidFill>
            </a:endParaRPr>
          </a:p>
          <a:p>
            <a:pPr marL="284607" indent="-228600" defTabSz="914400">
              <a:lnSpc>
                <a:spcPct val="90000"/>
              </a:lnSpc>
              <a:spcAft>
                <a:spcPts val="664"/>
              </a:spcAft>
              <a:buFont typeface="Arial" panose="020B0604020202020204" pitchFamily="34" charset="0"/>
              <a:buChar char="•"/>
              <a:tabLst>
                <a:tab pos="379476" algn="l"/>
              </a:tabLst>
            </a:pPr>
            <a:r>
              <a:rPr lang="en-US" sz="1900" dirty="0" err="1">
                <a:solidFill>
                  <a:srgbClr val="2F434C"/>
                </a:solidFill>
              </a:rPr>
              <a:t>Молодіжні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ініціативи</a:t>
            </a:r>
            <a:endParaRPr lang="en-US" sz="1900" dirty="0">
              <a:solidFill>
                <a:srgbClr val="2F434C"/>
              </a:solidFill>
            </a:endParaRPr>
          </a:p>
          <a:p>
            <a:pPr marL="284607" indent="-228600" defTabSz="914400">
              <a:lnSpc>
                <a:spcPct val="90000"/>
              </a:lnSpc>
              <a:spcAft>
                <a:spcPts val="664"/>
              </a:spcAft>
              <a:buFont typeface="Arial" panose="020B0604020202020204" pitchFamily="34" charset="0"/>
              <a:buChar char="•"/>
              <a:tabLst>
                <a:tab pos="379476" algn="l"/>
              </a:tabLst>
            </a:pPr>
            <a:r>
              <a:rPr lang="en-US" sz="1900" dirty="0" err="1">
                <a:solidFill>
                  <a:srgbClr val="2F434C"/>
                </a:solidFill>
              </a:rPr>
              <a:t>Мистецтво</a:t>
            </a:r>
            <a:r>
              <a:rPr lang="en-US" sz="1900" dirty="0">
                <a:solidFill>
                  <a:srgbClr val="2F434C"/>
                </a:solidFill>
              </a:rPr>
              <a:t> і </a:t>
            </a:r>
            <a:r>
              <a:rPr lang="en-US" sz="1900" dirty="0" err="1">
                <a:solidFill>
                  <a:srgbClr val="2F434C"/>
                </a:solidFill>
              </a:rPr>
              <a:t>культура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як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засоби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просування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демократичних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процесів</a:t>
            </a:r>
            <a:endParaRPr lang="en-US" sz="1900" dirty="0">
              <a:solidFill>
                <a:srgbClr val="2F434C"/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DDE89-8699-59B4-13EA-F5578653ADA0}"/>
              </a:ext>
            </a:extLst>
          </p:cNvPr>
          <p:cNvSpPr>
            <a:spLocks/>
          </p:cNvSpPr>
          <p:nvPr/>
        </p:nvSpPr>
        <p:spPr>
          <a:xfrm>
            <a:off x="8070574" y="701659"/>
            <a:ext cx="3170514" cy="493396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97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269A3-C947-5843-9AB5-45C6B6070179}"/>
              </a:ext>
            </a:extLst>
          </p:cNvPr>
          <p:cNvSpPr>
            <a:spLocks/>
          </p:cNvSpPr>
          <p:nvPr/>
        </p:nvSpPr>
        <p:spPr>
          <a:xfrm>
            <a:off x="565265" y="878296"/>
            <a:ext cx="3941025" cy="51038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800"/>
              </a:spcAft>
            </a:pPr>
            <a:endParaRPr lang="en-US" sz="1900" dirty="0">
              <a:solidFill>
                <a:srgbClr val="2F434C"/>
              </a:solidFill>
            </a:endParaRPr>
          </a:p>
          <a:p>
            <a:pPr defTabSz="914400">
              <a:lnSpc>
                <a:spcPct val="90000"/>
              </a:lnSpc>
              <a:spcAft>
                <a:spcPts val="800"/>
              </a:spcAft>
            </a:pPr>
            <a:endParaRPr lang="en-US" sz="1900" dirty="0">
              <a:solidFill>
                <a:srgbClr val="2F434C"/>
              </a:solidFill>
            </a:endParaRPr>
          </a:p>
          <a:p>
            <a:pPr defTabSz="914400">
              <a:lnSpc>
                <a:spcPct val="90000"/>
              </a:lnSpc>
              <a:spcAft>
                <a:spcPts val="800"/>
              </a:spcAft>
            </a:pPr>
            <a:r>
              <a:rPr lang="en-US" sz="1900" dirty="0" err="1">
                <a:solidFill>
                  <a:srgbClr val="2F434C"/>
                </a:solidFill>
              </a:rPr>
              <a:t>Попри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те</a:t>
            </a:r>
            <a:r>
              <a:rPr lang="en-US" sz="1900" dirty="0">
                <a:solidFill>
                  <a:srgbClr val="2F434C"/>
                </a:solidFill>
              </a:rPr>
              <a:t>, </a:t>
            </a:r>
            <a:r>
              <a:rPr lang="en-US" sz="1900" dirty="0" err="1">
                <a:solidFill>
                  <a:srgbClr val="2F434C"/>
                </a:solidFill>
              </a:rPr>
              <a:t>що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більшість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ініціатив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належить</a:t>
            </a:r>
            <a:r>
              <a:rPr lang="en-US" sz="1900" dirty="0">
                <a:solidFill>
                  <a:srgbClr val="2F434C"/>
                </a:solidFill>
              </a:rPr>
              <a:t> до </a:t>
            </a:r>
            <a:r>
              <a:rPr lang="en-US" sz="1900" dirty="0" err="1">
                <a:solidFill>
                  <a:srgbClr val="2F434C"/>
                </a:solidFill>
              </a:rPr>
              <a:t>одного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із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uk-UA" sz="1900" dirty="0">
                <a:solidFill>
                  <a:srgbClr val="2F434C"/>
                </a:solidFill>
              </a:rPr>
              <a:t>описаних тематичних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напрямків</a:t>
            </a:r>
            <a:r>
              <a:rPr lang="en-US" sz="1900" dirty="0">
                <a:solidFill>
                  <a:srgbClr val="2F434C"/>
                </a:solidFill>
              </a:rPr>
              <a:t>, </a:t>
            </a:r>
            <a:r>
              <a:rPr lang="en-US" sz="1900" dirty="0" err="1">
                <a:solidFill>
                  <a:srgbClr val="2F434C"/>
                </a:solidFill>
              </a:rPr>
              <a:t>заохочуються</a:t>
            </a:r>
            <a:r>
              <a:rPr lang="en-US" sz="1900" dirty="0">
                <a:solidFill>
                  <a:srgbClr val="2F434C"/>
                </a:solidFill>
              </a:rPr>
              <a:t> також </a:t>
            </a:r>
            <a:r>
              <a:rPr lang="en-US" sz="1900" b="1" dirty="0" err="1">
                <a:solidFill>
                  <a:srgbClr val="2F434C"/>
                </a:solidFill>
              </a:rPr>
              <a:t>інші</a:t>
            </a:r>
            <a:r>
              <a:rPr lang="en-US" sz="1900" b="1" dirty="0">
                <a:solidFill>
                  <a:srgbClr val="2F434C"/>
                </a:solidFill>
              </a:rPr>
              <a:t> </a:t>
            </a:r>
            <a:r>
              <a:rPr lang="en-US" sz="1900" b="1" dirty="0" err="1">
                <a:solidFill>
                  <a:srgbClr val="2F434C"/>
                </a:solidFill>
              </a:rPr>
              <a:t>креативні</a:t>
            </a:r>
            <a:r>
              <a:rPr lang="en-US" sz="1900" b="1" dirty="0">
                <a:solidFill>
                  <a:srgbClr val="2F434C"/>
                </a:solidFill>
              </a:rPr>
              <a:t> </a:t>
            </a:r>
            <a:r>
              <a:rPr lang="en-US" sz="1900" b="1" dirty="0" err="1">
                <a:solidFill>
                  <a:srgbClr val="2F434C"/>
                </a:solidFill>
              </a:rPr>
              <a:t>підходи</a:t>
            </a:r>
            <a:r>
              <a:rPr lang="en-US" sz="1900" b="1" dirty="0">
                <a:solidFill>
                  <a:srgbClr val="2F434C"/>
                </a:solidFill>
              </a:rPr>
              <a:t> </a:t>
            </a:r>
            <a:r>
              <a:rPr lang="en-US" sz="1900" b="1" dirty="0" err="1">
                <a:solidFill>
                  <a:srgbClr val="2F434C"/>
                </a:solidFill>
              </a:rPr>
              <a:t>до</a:t>
            </a:r>
            <a:r>
              <a:rPr lang="en-US" sz="1900" b="1" dirty="0">
                <a:solidFill>
                  <a:srgbClr val="2F434C"/>
                </a:solidFill>
              </a:rPr>
              <a:t> </a:t>
            </a:r>
            <a:r>
              <a:rPr lang="en-US" sz="1900" b="1" dirty="0" err="1">
                <a:solidFill>
                  <a:srgbClr val="2F434C"/>
                </a:solidFill>
              </a:rPr>
              <a:t>розвитку</a:t>
            </a:r>
            <a:r>
              <a:rPr lang="en-US" sz="1900" b="1" dirty="0">
                <a:solidFill>
                  <a:srgbClr val="2F434C"/>
                </a:solidFill>
              </a:rPr>
              <a:t> </a:t>
            </a:r>
            <a:r>
              <a:rPr lang="en-US" sz="1900" b="1" dirty="0" err="1">
                <a:solidFill>
                  <a:srgbClr val="2F434C"/>
                </a:solidFill>
              </a:rPr>
              <a:t>демократії</a:t>
            </a:r>
            <a:r>
              <a:rPr lang="en-US" sz="1900" dirty="0">
                <a:solidFill>
                  <a:srgbClr val="2F434C"/>
                </a:solidFill>
              </a:rPr>
              <a:t>.</a:t>
            </a:r>
          </a:p>
          <a:p>
            <a:pPr defTabSz="914400">
              <a:lnSpc>
                <a:spcPct val="90000"/>
              </a:lnSpc>
              <a:spcAft>
                <a:spcPts val="800"/>
              </a:spcAft>
            </a:pPr>
            <a:endParaRPr lang="uk-UA" sz="1900" dirty="0">
              <a:solidFill>
                <a:srgbClr val="2F434C"/>
              </a:solidFill>
            </a:endParaRPr>
          </a:p>
          <a:p>
            <a:pPr defTabSz="914400">
              <a:lnSpc>
                <a:spcPct val="90000"/>
              </a:lnSpc>
              <a:spcAft>
                <a:spcPts val="800"/>
              </a:spcAft>
            </a:pPr>
            <a:r>
              <a:rPr lang="en-US" sz="1900" dirty="0" err="1">
                <a:solidFill>
                  <a:srgbClr val="2F434C"/>
                </a:solidFill>
              </a:rPr>
              <a:t>Першочергово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розглядаються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ініціативи</a:t>
            </a:r>
            <a:r>
              <a:rPr lang="en-US" sz="1900" dirty="0">
                <a:solidFill>
                  <a:srgbClr val="2F434C"/>
                </a:solidFill>
              </a:rPr>
              <a:t>, </a:t>
            </a:r>
            <a:r>
              <a:rPr lang="en-US" sz="1900" dirty="0" err="1">
                <a:solidFill>
                  <a:srgbClr val="2F434C"/>
                </a:solidFill>
              </a:rPr>
              <a:t>які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не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мають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можливості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отримати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фінансування</a:t>
            </a:r>
            <a:r>
              <a:rPr lang="en-US" sz="1900" dirty="0">
                <a:solidFill>
                  <a:srgbClr val="2F434C"/>
                </a:solidFill>
              </a:rPr>
              <a:t> з </a:t>
            </a:r>
            <a:r>
              <a:rPr lang="en-US" sz="1900" dirty="0" err="1">
                <a:solidFill>
                  <a:srgbClr val="2F434C"/>
                </a:solidFill>
              </a:rPr>
              <a:t>інших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джерел</a:t>
            </a:r>
            <a:r>
              <a:rPr lang="en-US" sz="1900" dirty="0">
                <a:solidFill>
                  <a:srgbClr val="2F434C"/>
                </a:solidFill>
              </a:rPr>
              <a:t> (</a:t>
            </a:r>
            <a:r>
              <a:rPr lang="en-US" sz="1900" dirty="0" err="1">
                <a:solidFill>
                  <a:srgbClr val="2F434C"/>
                </a:solidFill>
              </a:rPr>
              <a:t>як-от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незареєстровані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групи</a:t>
            </a:r>
            <a:r>
              <a:rPr lang="en-US" sz="1900" dirty="0">
                <a:solidFill>
                  <a:srgbClr val="2F434C"/>
                </a:solidFill>
              </a:rPr>
              <a:t> </a:t>
            </a:r>
            <a:r>
              <a:rPr lang="en-US" sz="1900" dirty="0" err="1">
                <a:solidFill>
                  <a:srgbClr val="2F434C"/>
                </a:solidFill>
              </a:rPr>
              <a:t>активістів</a:t>
            </a:r>
            <a:r>
              <a:rPr lang="en-US" sz="1900" dirty="0">
                <a:solidFill>
                  <a:srgbClr val="2F434C"/>
                </a:solidFill>
              </a:rPr>
              <a:t>).</a:t>
            </a:r>
          </a:p>
          <a:p>
            <a:pPr indent="-228600" defTabSz="9144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F434C"/>
              </a:solidFill>
              <a:effectLst/>
            </a:endParaRPr>
          </a:p>
          <a:p>
            <a:pPr defTabSz="914400"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2F434C"/>
                </a:solidFill>
                <a:effectLst/>
              </a:rPr>
              <a:t> 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group of people on bicycles&#10;&#10;Description automatically generated">
            <a:extLst>
              <a:ext uri="{FF2B5EF4-FFF2-40B4-BE49-F238E27FC236}">
                <a16:creationId xmlns:a16="http://schemas.microsoft.com/office/drawing/2014/main" id="{A6070CC9-0E3A-A581-1F18-A84E97570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483" y="875809"/>
            <a:ext cx="6933252" cy="494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20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1C2C0-0A4F-F513-D549-5F724350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Типи фінансування: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773D2-7905-0A48-4566-15A42E30DC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213" y="1570038"/>
            <a:ext cx="6308517" cy="4294049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uk-UA" sz="1900" dirty="0">
                <a:latin typeface="+mn-lt"/>
                <a:cs typeface="+mn-cs"/>
              </a:rPr>
              <a:t>Інституційна підтримка</a:t>
            </a:r>
            <a:r>
              <a:rPr lang="en-150" sz="1900" dirty="0">
                <a:latin typeface="+mn-lt"/>
                <a:cs typeface="+mn-cs"/>
              </a:rPr>
              <a:t>;</a:t>
            </a:r>
            <a:endParaRPr lang="en-US" sz="1900" dirty="0">
              <a:latin typeface="+mn-lt"/>
              <a:cs typeface="+mn-cs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uk-UA" sz="1900" dirty="0">
                <a:latin typeface="+mn-lt"/>
                <a:cs typeface="+mn-cs"/>
              </a:rPr>
              <a:t>Проміжне або перехідне фінансування (</a:t>
            </a:r>
            <a:r>
              <a:rPr lang="en-US" sz="1900" dirty="0">
                <a:latin typeface="+mn-lt"/>
                <a:cs typeface="+mn-cs"/>
              </a:rPr>
              <a:t>bridge funding</a:t>
            </a:r>
            <a:r>
              <a:rPr lang="uk-UA" sz="1900" dirty="0">
                <a:latin typeface="+mn-lt"/>
                <a:cs typeface="+mn-cs"/>
              </a:rPr>
              <a:t>)</a:t>
            </a:r>
            <a:r>
              <a:rPr lang="en-US" sz="1900" dirty="0">
                <a:latin typeface="+mn-lt"/>
                <a:cs typeface="+mn-cs"/>
              </a:rPr>
              <a:t>;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uk-UA" sz="1900" dirty="0">
                <a:latin typeface="+mn-lt"/>
                <a:cs typeface="+mn-cs"/>
              </a:rPr>
              <a:t>Екстрене фінансування</a:t>
            </a:r>
            <a:r>
              <a:rPr lang="en-150" sz="1900" dirty="0">
                <a:latin typeface="+mn-lt"/>
                <a:cs typeface="+mn-cs"/>
              </a:rPr>
              <a:t>;</a:t>
            </a:r>
            <a:endParaRPr lang="en-US" sz="1900" dirty="0">
              <a:latin typeface="+mn-lt"/>
              <a:cs typeface="+mn-cs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1900" dirty="0">
                <a:latin typeface="+mn-lt"/>
                <a:cs typeface="+mn-cs"/>
              </a:rPr>
              <a:t>Фінансування стартапів (нових акторів чи нової діяльності).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uk-UA" sz="19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uk-UA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фінансуються інфраструктурні проекти, гуманітарна допомога, проекти які передбачають субгрантинг. </a:t>
            </a:r>
            <a:endParaRPr lang="en-US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93892-16B7-516B-3C01-6305235942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oup of people sitting in chairs holding up paper&#10;&#10;Description automatically generated">
            <a:extLst>
              <a:ext uri="{FF2B5EF4-FFF2-40B4-BE49-F238E27FC236}">
                <a16:creationId xmlns:a16="http://schemas.microsoft.com/office/drawing/2014/main" id="{F3BFDAD3-7830-BCAC-AFA0-96603644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387" y="776715"/>
            <a:ext cx="3768000" cy="508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02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44813-E50D-17B5-237E-756F58C7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uk-UA" b="1" dirty="0">
                <a:solidFill>
                  <a:srgbClr val="2F434C"/>
                </a:solidFill>
              </a:rPr>
            </a:br>
            <a:br>
              <a:rPr lang="uk-UA" b="1" dirty="0">
                <a:solidFill>
                  <a:srgbClr val="2F434C"/>
                </a:solidFill>
              </a:rPr>
            </a:br>
            <a:r>
              <a:rPr lang="uk-UA" b="1" dirty="0">
                <a:solidFill>
                  <a:srgbClr val="2F434C"/>
                </a:solidFill>
              </a:rPr>
              <a:t>Як подати заявку на фінансування?</a:t>
            </a:r>
            <a:br>
              <a:rPr lang="uk-UA" b="1" dirty="0">
                <a:solidFill>
                  <a:srgbClr val="0070C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749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CAD8C-6C8F-0986-87EA-953B44254E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0213" y="357447"/>
            <a:ext cx="6448425" cy="5345084"/>
          </a:xfrm>
        </p:spPr>
        <p:txBody>
          <a:bodyPr/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EED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 приймає грантові заявки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онлайн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на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постійній основі. Дедлайни не встановлені </a:t>
            </a:r>
            <a:endParaRPr lang="en-GB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uk-UA" sz="1900" dirty="0">
                <a:latin typeface="+mn-lt"/>
                <a:cs typeface="+mn-cs"/>
              </a:rPr>
              <a:t>Ознайомтесь із порадами щодо подання заявок на сайті Фонду: </a:t>
            </a:r>
            <a:r>
              <a:rPr lang="en-US" sz="1900" dirty="0">
                <a:latin typeface="+mn-lt"/>
                <a:cs typeface="+mn-cs"/>
              </a:rPr>
              <a:t>FAQ (democracyendowment.eu)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uk-UA" sz="1900" dirty="0">
                <a:latin typeface="+mn-lt"/>
                <a:cs typeface="+mn-cs"/>
              </a:rPr>
              <a:t>Завантажте з сайту та заповніть шаблон бюджету, підготуйте відповіді на запитання аплікаційної форми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uk-UA" sz="1900" dirty="0">
                <a:latin typeface="+mn-lt"/>
                <a:cs typeface="+mn-cs"/>
              </a:rPr>
              <a:t>Заповніть аплікаційну форму онлайн та додайте бюджет.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uk-UA" sz="2000" dirty="0"/>
          </a:p>
          <a:p>
            <a:r>
              <a:rPr lang="uk-UA" sz="1900" dirty="0"/>
              <a:t>Заявки приймаються англійською та українською мовами.  </a:t>
            </a:r>
          </a:p>
          <a:p>
            <a:r>
              <a:rPr lang="uk-UA" sz="1900" dirty="0"/>
              <a:t>Рішення щодо фінансування можна очікувати у середньому за 8 - 12 тижнів.</a:t>
            </a:r>
          </a:p>
          <a:p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53F46-36C9-D254-C822-4F68ADF3A3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Apply for support</a:t>
            </a:r>
            <a:endParaRPr lang="uk-UA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democracyendowment.eu</a:t>
            </a:r>
            <a:r>
              <a:rPr lang="uk-UA" sz="2000" dirty="0">
                <a:solidFill>
                  <a:schemeClr val="tx1"/>
                </a:solidFill>
              </a:rPr>
              <a:t> </a:t>
            </a:r>
            <a:endParaRPr lang="en-150" sz="2000" dirty="0">
              <a:solidFill>
                <a:schemeClr val="tx1"/>
              </a:solidFill>
            </a:endParaRPr>
          </a:p>
          <a:p>
            <a:endParaRPr lang="uk-UA" dirty="0"/>
          </a:p>
          <a:p>
            <a:endParaRPr lang="en-US" dirty="0"/>
          </a:p>
        </p:txBody>
      </p:sp>
      <p:pic>
        <p:nvPicPr>
          <p:cNvPr id="5" name="Content Placeholder 1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34EEA23E-7F3A-0161-6875-C67A2807C4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185" y="2278649"/>
            <a:ext cx="3333291" cy="324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00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BD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314</Words>
  <Application>Microsoft Office PowerPoint</Application>
  <PresentationFormat>Widescreen</PresentationFormat>
  <Paragraphs>44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Arial </vt:lpstr>
      <vt:lpstr>Calibri</vt:lpstr>
      <vt:lpstr>Office Theme</vt:lpstr>
      <vt:lpstr>   ЄВРОПЕЙСЬКИЙ ФОНД ЗА ДЕМОКРАТІЮ </vt:lpstr>
      <vt:lpstr>Хто ми</vt:lpstr>
      <vt:lpstr>EED в Україні</vt:lpstr>
      <vt:lpstr>Тематичні напрямки</vt:lpstr>
      <vt:lpstr>PowerPoint Presentation</vt:lpstr>
      <vt:lpstr>Типи фінансування:</vt:lpstr>
      <vt:lpstr>  Як подати заявку на фінансування?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Meg’s Presentation</dc:title>
  <dc:creator>Meg Murphy</dc:creator>
  <cp:lastModifiedBy>Natalia Klochun</cp:lastModifiedBy>
  <cp:revision>10</cp:revision>
  <dcterms:created xsi:type="dcterms:W3CDTF">2023-02-13T15:01:52Z</dcterms:created>
  <dcterms:modified xsi:type="dcterms:W3CDTF">2023-11-29T15:38:26Z</dcterms:modified>
</cp:coreProperties>
</file>