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It/TymNnHPWEKRpy92WkfvVPp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a18ffe260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2a18ffe260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17aaf01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2a17aaf01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17aaf01b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2a17aaf01b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a18ffe260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2a18ffe260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a17aaf01b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2a17aaf01b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a18ffe260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a18ffe260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a1fd02358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2a1fd02358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nti.co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nti.co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enti.com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WaDBpiwmCEQ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739"/>
          <a:stretch/>
        </p:blipFill>
        <p:spPr>
          <a:xfrm>
            <a:off x="592" y="50800"/>
            <a:ext cx="12190815" cy="680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a18ffe2601_0_37"/>
          <p:cNvPicPr preferRelativeResize="0"/>
          <p:nvPr/>
        </p:nvPicPr>
        <p:blipFill rotWithShape="1">
          <a:blip r:embed="rId3">
            <a:alphaModFix/>
          </a:blip>
          <a:srcRect l="78755" t="5538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a18ffe2601_0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" y="-7"/>
            <a:ext cx="12190814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a18ffe2601_0_37"/>
          <p:cNvSpPr txBox="1"/>
          <p:nvPr/>
        </p:nvSpPr>
        <p:spPr>
          <a:xfrm>
            <a:off x="566050" y="2105750"/>
            <a:ext cx="5341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Яку книгу хочу порадити учасникам Форуму?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g2a18ffe2601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1450" y="1756202"/>
            <a:ext cx="3869874" cy="386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2a18ffe2601_0_37"/>
          <p:cNvSpPr txBox="1"/>
          <p:nvPr/>
        </p:nvSpPr>
        <p:spPr>
          <a:xfrm>
            <a:off x="7663550" y="1047825"/>
            <a:ext cx="387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www.menti.com</a:t>
            </a: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en-US" sz="25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</a:rPr>
              <a:t>code 5883 5110 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2236944" y="3132000"/>
            <a:ext cx="9294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https://forum.ednannia.ua/</a:t>
            </a:r>
            <a:endParaRPr sz="4500">
              <a:solidFill>
                <a:srgbClr val="4E0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7" name="Google Shape;177;p6"/>
          <p:cNvPicPr preferRelativeResize="0"/>
          <p:nvPr/>
        </p:nvPicPr>
        <p:blipFill rotWithShape="1">
          <a:blip r:embed="rId4">
            <a:alphaModFix/>
          </a:blip>
          <a:srcRect l="78755" t="5539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9550" y="1534100"/>
            <a:ext cx="5193199" cy="337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4">
            <a:alphaModFix/>
          </a:blip>
          <a:srcRect l="78755" t="5539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81" y="-18"/>
            <a:ext cx="12124644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1673" y="1323568"/>
            <a:ext cx="3351990" cy="410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4" y="-32"/>
            <a:ext cx="12190814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 l="78755" t="5538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5225653" y="4798090"/>
            <a:ext cx="34338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i="0" u="none" strike="noStrike" cap="none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350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r>
              <a:rPr lang="en-US" sz="3500" i="0" u="none" strike="noStrike" cap="none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:00 – 1</a:t>
            </a:r>
            <a:r>
              <a:rPr lang="en-US" sz="350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lang="en-US" sz="3500" i="0" u="none" strike="noStrike" cap="none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:30</a:t>
            </a:r>
            <a:endParaRPr sz="35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20900" y="870875"/>
            <a:ext cx="75111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 err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Зустріч</a:t>
            </a:r>
            <a:r>
              <a:rPr lang="en-US" sz="45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US" sz="45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500" b="1" dirty="0" err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Читацького</a:t>
            </a:r>
            <a:r>
              <a:rPr lang="en-US" sz="45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500" b="1" dirty="0" err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клубу</a:t>
            </a:r>
            <a:r>
              <a:rPr lang="en-US" sz="45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3500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r>
              <a:rPr lang="en-US" sz="45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Танець</a:t>
            </a:r>
            <a: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5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сонця</a:t>
            </a:r>
            <a: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”: </a:t>
            </a:r>
            <a:b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5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людяність</a:t>
            </a:r>
            <a: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45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згуртованість</a:t>
            </a:r>
            <a: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5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та</a:t>
            </a:r>
            <a: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5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підтримка</a:t>
            </a:r>
            <a: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у </a:t>
            </a:r>
            <a:r>
              <a:rPr lang="en-US" sz="45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темні</a:t>
            </a:r>
            <a: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і </a:t>
            </a:r>
            <a:r>
              <a:rPr lang="en-US" sz="45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світлі</a:t>
            </a:r>
            <a:r>
              <a:rPr lang="en-US" sz="45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45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часи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a17aaf01b9_0_40"/>
          <p:cNvPicPr preferRelativeResize="0"/>
          <p:nvPr/>
        </p:nvPicPr>
        <p:blipFill rotWithShape="1">
          <a:blip r:embed="rId3">
            <a:alphaModFix/>
          </a:blip>
          <a:srcRect l="78755" t="5538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a17aaf01b9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" y="-7"/>
            <a:ext cx="12190814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2a17aaf01b9_0_40"/>
          <p:cNvSpPr txBox="1"/>
          <p:nvPr/>
        </p:nvSpPr>
        <p:spPr>
          <a:xfrm>
            <a:off x="805550" y="1605000"/>
            <a:ext cx="53412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Чи маєте досвід участі у зустрічах читацького (книжкового) клубу?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5" name="Google Shape;105;g2a17aaf01b9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1450" y="1756202"/>
            <a:ext cx="3869874" cy="386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a17aaf01b9_0_40"/>
          <p:cNvSpPr txBox="1"/>
          <p:nvPr/>
        </p:nvSpPr>
        <p:spPr>
          <a:xfrm>
            <a:off x="7663550" y="1117325"/>
            <a:ext cx="387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www.menti.com</a:t>
            </a: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en-US" sz="25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</a:rPr>
              <a:t>code 5883 5110 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l="78755" t="5539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725" y="389924"/>
            <a:ext cx="4484924" cy="36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7075" y="3212525"/>
            <a:ext cx="4484925" cy="336245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>
            <a:off x="442675" y="612375"/>
            <a:ext cx="4963800" cy="17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Засідання Читацького клубу – традиція неформальних обговорень для розвитку та взаємодії під час навчальних та просвітницьких заходів</a:t>
            </a:r>
            <a:endParaRPr sz="2500" b="1">
              <a:solidFill>
                <a:srgbClr val="4E0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351925" y="2678488"/>
            <a:ext cx="5145300" cy="28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54B848"/>
              </a:buClr>
              <a:buSzPts val="2500"/>
              <a:buFont typeface="Roboto"/>
              <a:buChar char="❖"/>
            </a:pPr>
            <a:r>
              <a:rPr lang="en-US" sz="2500" b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Києво-Могилянської школи врядування ім. Андрія Мелешевича </a:t>
            </a:r>
            <a:endParaRPr sz="2500" b="1">
              <a:solidFill>
                <a:srgbClr val="54B84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rgbClr val="54B848"/>
              </a:buClr>
              <a:buSzPts val="2500"/>
              <a:buFont typeface="Roboto"/>
              <a:buChar char="❖"/>
            </a:pPr>
            <a:r>
              <a:rPr lang="en-US" sz="2500" b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Департаменту інформації та взаємодії з громадськістю Секретаріату Кабінету Міністрів України</a:t>
            </a:r>
            <a:r>
              <a:rPr lang="en-US" sz="2500" b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116" name="Google Shape;116;p4"/>
          <p:cNvSpPr txBox="1"/>
          <p:nvPr/>
        </p:nvSpPr>
        <p:spPr>
          <a:xfrm>
            <a:off x="351925" y="5556700"/>
            <a:ext cx="70140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ІІ місце у конкурсі НАДС </a:t>
            </a:r>
            <a:r>
              <a:rPr lang="en-US" sz="2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кращих практик освітніх інновацій (2022 рік)</a:t>
            </a:r>
            <a:endParaRPr sz="2500"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a17aaf01b9_0_58"/>
          <p:cNvPicPr preferRelativeResize="0"/>
          <p:nvPr/>
        </p:nvPicPr>
        <p:blipFill rotWithShape="1">
          <a:blip r:embed="rId3">
            <a:alphaModFix/>
          </a:blip>
          <a:srcRect l="78755" t="5538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2a17aaf01b9_0_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" y="-7"/>
            <a:ext cx="12190814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a17aaf01b9_0_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1900" y="556975"/>
            <a:ext cx="3530075" cy="479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2a17aaf01b9_0_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37600" y="1776425"/>
            <a:ext cx="3305149" cy="330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a17aaf01b9_0_58"/>
          <p:cNvSpPr txBox="1"/>
          <p:nvPr/>
        </p:nvSpPr>
        <p:spPr>
          <a:xfrm>
            <a:off x="399250" y="1452600"/>
            <a:ext cx="5268600" cy="3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“Танець сонця”: </a:t>
            </a:r>
            <a: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людяність, згуртованість та підтримка у темні </a:t>
            </a:r>
            <a:b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і світлі часи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g2a17aaf01b9_0_58"/>
          <p:cNvSpPr txBox="1"/>
          <p:nvPr/>
        </p:nvSpPr>
        <p:spPr>
          <a:xfrm>
            <a:off x="8890175" y="510060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50505"/>
                </a:solidFill>
                <a:highlight>
                  <a:srgbClr val="FFFFFF"/>
                </a:highlight>
              </a:rPr>
              <a:t>NF_ACSDF</a:t>
            </a:r>
            <a:r>
              <a:rPr lang="en-US" sz="2400" b="1">
                <a:solidFill>
                  <a:srgbClr val="050505"/>
                </a:solidFill>
                <a:highlight>
                  <a:srgbClr val="FFFFFF"/>
                </a:highlight>
              </a:rPr>
              <a:t> 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2a18ffe2601_0_31"/>
          <p:cNvPicPr preferRelativeResize="0"/>
          <p:nvPr/>
        </p:nvPicPr>
        <p:blipFill rotWithShape="1">
          <a:blip r:embed="rId3">
            <a:alphaModFix/>
          </a:blip>
          <a:srcRect l="78755" t="5538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2a18ffe2601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" y="-7"/>
            <a:ext cx="12190814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a18ffe2601_0_31"/>
          <p:cNvSpPr txBox="1"/>
          <p:nvPr/>
        </p:nvSpPr>
        <p:spPr>
          <a:xfrm>
            <a:off x="783775" y="2297700"/>
            <a:ext cx="5341200" cy="22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Одне слово –</a:t>
            </a:r>
            <a:b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4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про що ця книга для мене?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4" name="Google Shape;134;g2a18ffe2601_0_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1450" y="1908602"/>
            <a:ext cx="3869874" cy="386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a18ffe2601_0_31"/>
          <p:cNvSpPr txBox="1"/>
          <p:nvPr/>
        </p:nvSpPr>
        <p:spPr>
          <a:xfrm>
            <a:off x="7663550" y="1117325"/>
            <a:ext cx="387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www.menti.com</a:t>
            </a: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</a:rPr>
              <a:t/>
            </a:r>
            <a:br>
              <a:rPr lang="en-US" sz="25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en-US" sz="2500">
                <a:solidFill>
                  <a:schemeClr val="dk1"/>
                </a:solidFill>
                <a:highlight>
                  <a:srgbClr val="FFFFFF"/>
                </a:highlight>
              </a:rPr>
              <a:t>code 5883 5110 </a:t>
            </a:r>
            <a:endParaRPr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2a17aaf01b9_0_52"/>
          <p:cNvPicPr preferRelativeResize="0"/>
          <p:nvPr/>
        </p:nvPicPr>
        <p:blipFill rotWithShape="1">
          <a:blip r:embed="rId3">
            <a:alphaModFix/>
          </a:blip>
          <a:srcRect l="78755" t="5538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a17aaf01b9_0_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4151"/>
            <a:ext cx="12190814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2a17aaf01b9_0_52"/>
          <p:cNvSpPr txBox="1"/>
          <p:nvPr/>
        </p:nvSpPr>
        <p:spPr>
          <a:xfrm>
            <a:off x="435425" y="2007000"/>
            <a:ext cx="34254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ПРАВИЛА </a:t>
            </a:r>
            <a:endParaRPr sz="3500">
              <a:solidFill>
                <a:srgbClr val="4E0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НАШОГО ЧИТАЦЬКОГО КЛУБУ:</a:t>
            </a:r>
            <a:endParaRPr sz="3500">
              <a:solidFill>
                <a:srgbClr val="4E0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g2a17aaf01b9_0_52"/>
          <p:cNvSpPr txBox="1"/>
          <p:nvPr/>
        </p:nvSpPr>
        <p:spPr>
          <a:xfrm>
            <a:off x="4332525" y="1219200"/>
            <a:ext cx="74967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Перше правило:</a:t>
            </a:r>
            <a:r>
              <a:rPr lang="en-US" sz="22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згадувати про читацький клуб </a:t>
            </a:r>
            <a:br>
              <a:rPr lang="en-US" sz="22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2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(популяризуємо)</a:t>
            </a:r>
            <a:endParaRPr sz="2200">
              <a:solidFill>
                <a:srgbClr val="4E0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" name="Google Shape;144;g2a17aaf01b9_0_52"/>
          <p:cNvSpPr txBox="1"/>
          <p:nvPr/>
        </p:nvSpPr>
        <p:spPr>
          <a:xfrm>
            <a:off x="3946050" y="2131800"/>
            <a:ext cx="8079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Друге правило: </a:t>
            </a:r>
            <a:r>
              <a:rPr lang="en-US" sz="22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знімати “статуси” і “ранги” (різні, але рівні)</a:t>
            </a:r>
            <a:endParaRPr sz="2200"/>
          </a:p>
        </p:txBody>
      </p:sp>
      <p:sp>
        <p:nvSpPr>
          <p:cNvPr id="145" name="Google Shape;145;g2a17aaf01b9_0_52"/>
          <p:cNvSpPr txBox="1"/>
          <p:nvPr/>
        </p:nvSpPr>
        <p:spPr>
          <a:xfrm>
            <a:off x="4474075" y="2720550"/>
            <a:ext cx="74967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Третє</a:t>
            </a:r>
            <a:r>
              <a:rPr lang="en-US" sz="22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правило</a:t>
            </a:r>
            <a:r>
              <a:rPr lang="en-US" sz="22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говорити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за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бажанням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у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визначеному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модератором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порядку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піднімаємо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руку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та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чекаємо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/>
          </a:p>
        </p:txBody>
      </p:sp>
      <p:sp>
        <p:nvSpPr>
          <p:cNvPr id="146" name="Google Shape;146;g2a17aaf01b9_0_52"/>
          <p:cNvSpPr txBox="1"/>
          <p:nvPr/>
        </p:nvSpPr>
        <p:spPr>
          <a:xfrm>
            <a:off x="3946050" y="3698700"/>
            <a:ext cx="807930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Четверте</a:t>
            </a:r>
            <a:r>
              <a:rPr lang="en-US" sz="22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правило</a:t>
            </a:r>
            <a:r>
              <a:rPr lang="en-US" sz="22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говорити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про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власний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досвід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та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почуття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без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негативних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узагальнень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та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звинувачень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гуртуймося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) </a:t>
            </a:r>
            <a:endParaRPr dirty="0"/>
          </a:p>
        </p:txBody>
      </p:sp>
      <p:sp>
        <p:nvSpPr>
          <p:cNvPr id="147" name="Google Shape;147;g2a17aaf01b9_0_52"/>
          <p:cNvSpPr txBox="1"/>
          <p:nvPr/>
        </p:nvSpPr>
        <p:spPr>
          <a:xfrm>
            <a:off x="4605775" y="4802975"/>
            <a:ext cx="72333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П’яте</a:t>
            </a:r>
            <a:r>
              <a:rPr lang="en-US" sz="22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b="1" dirty="0" err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правило</a:t>
            </a:r>
            <a:r>
              <a:rPr lang="en-US" sz="2200" b="1" dirty="0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обговорення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триває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стільки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скільки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потрібно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але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у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межах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відведеного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часу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далі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–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за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кавою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та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під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час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наступних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200" dirty="0" err="1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зустрічей</a:t>
            </a:r>
            <a:r>
              <a:rPr lang="en-US" sz="2200" dirty="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DBpiwmCE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24607" y="420414"/>
            <a:ext cx="9974317" cy="5854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2a1fd023582_0_11"/>
          <p:cNvPicPr preferRelativeResize="0"/>
          <p:nvPr/>
        </p:nvPicPr>
        <p:blipFill rotWithShape="1">
          <a:blip r:embed="rId3">
            <a:alphaModFix/>
          </a:blip>
          <a:srcRect l="78755" t="5538" b="76338"/>
          <a:stretch/>
        </p:blipFill>
        <p:spPr>
          <a:xfrm>
            <a:off x="10148661" y="86338"/>
            <a:ext cx="2004093" cy="961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2a1fd023582_0_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" y="-7"/>
            <a:ext cx="12190814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a1fd023582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8550" y="1389880"/>
            <a:ext cx="3000350" cy="407824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a1fd023582_0_11"/>
          <p:cNvSpPr txBox="1"/>
          <p:nvPr/>
        </p:nvSpPr>
        <p:spPr>
          <a:xfrm>
            <a:off x="312150" y="298725"/>
            <a:ext cx="7206300" cy="18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“Танець сонця”: </a:t>
            </a:r>
            <a:br>
              <a:rPr lang="en-US" sz="3500" b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500" b="1">
                <a:solidFill>
                  <a:srgbClr val="54B848"/>
                </a:solidFill>
                <a:latin typeface="Roboto"/>
                <a:ea typeface="Roboto"/>
                <a:cs typeface="Roboto"/>
                <a:sym typeface="Roboto"/>
              </a:rPr>
              <a:t>людяність, згуртованість та підтримка у темні і світлі часи</a:t>
            </a:r>
            <a:endParaRPr sz="3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" name="Google Shape;161;g2a1fd023582_0_11"/>
          <p:cNvSpPr txBox="1"/>
          <p:nvPr/>
        </p:nvSpPr>
        <p:spPr>
          <a:xfrm>
            <a:off x="312150" y="2286000"/>
            <a:ext cx="74892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Що рятує в темні часи потрясінь і душевних травм?</a:t>
            </a:r>
            <a:endParaRPr sz="2500">
              <a:solidFill>
                <a:srgbClr val="4E0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E0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До чого тут “плем’я” і який “танець сонця” ми можемо відтворити?</a:t>
            </a:r>
            <a:endParaRPr sz="2500">
              <a:solidFill>
                <a:srgbClr val="4E0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4E0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4E0050"/>
                </a:solidFill>
                <a:latin typeface="Roboto"/>
                <a:ea typeface="Roboto"/>
                <a:cs typeface="Roboto"/>
                <a:sym typeface="Roboto"/>
              </a:rPr>
              <a:t>І що кожен з нас може зробити, щоб у майбутньому не побачити напису на стіні: “Коли було справді погано, було краще”...</a:t>
            </a:r>
            <a:endParaRPr sz="25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229</Words>
  <Application>Microsoft Office PowerPoint</Application>
  <PresentationFormat>Широкий екран</PresentationFormat>
  <Paragraphs>28</Paragraphs>
  <Slides>11</Slides>
  <Notes>11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Roboto</vt:lpstr>
      <vt:lpstr>Arial</vt:lpstr>
      <vt:lpstr>Calibri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Виталина Богуш</dc:creator>
  <cp:lastModifiedBy>ОКША Наталія Вікторівна</cp:lastModifiedBy>
  <cp:revision>2</cp:revision>
  <dcterms:created xsi:type="dcterms:W3CDTF">2023-11-13T12:51:48Z</dcterms:created>
  <dcterms:modified xsi:type="dcterms:W3CDTF">2023-12-04T16:19:28Z</dcterms:modified>
</cp:coreProperties>
</file>